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12" r:id="rId4"/>
    <p:sldMasterId id="2147483762" r:id="rId5"/>
    <p:sldMasterId id="2147483774" r:id="rId6"/>
    <p:sldMasterId id="2147483786" r:id="rId7"/>
    <p:sldMasterId id="2147483798" r:id="rId8"/>
    <p:sldMasterId id="2147483810" r:id="rId9"/>
    <p:sldMasterId id="2147483822" r:id="rId10"/>
    <p:sldMasterId id="2147483836" r:id="rId11"/>
    <p:sldMasterId id="2147483848" r:id="rId12"/>
    <p:sldMasterId id="2147483862" r:id="rId13"/>
  </p:sldMasterIdLst>
  <p:notesMasterIdLst>
    <p:notesMasterId r:id="rId86"/>
  </p:notesMasterIdLst>
  <p:sldIdLst>
    <p:sldId id="257" r:id="rId14"/>
    <p:sldId id="378" r:id="rId15"/>
    <p:sldId id="301" r:id="rId16"/>
    <p:sldId id="302" r:id="rId17"/>
    <p:sldId id="304" r:id="rId18"/>
    <p:sldId id="303" r:id="rId19"/>
    <p:sldId id="311" r:id="rId20"/>
    <p:sldId id="305" r:id="rId21"/>
    <p:sldId id="306" r:id="rId22"/>
    <p:sldId id="307" r:id="rId23"/>
    <p:sldId id="308" r:id="rId24"/>
    <p:sldId id="309" r:id="rId25"/>
    <p:sldId id="310" r:id="rId26"/>
    <p:sldId id="318" r:id="rId27"/>
    <p:sldId id="314" r:id="rId28"/>
    <p:sldId id="341" r:id="rId29"/>
    <p:sldId id="342" r:id="rId30"/>
    <p:sldId id="300" r:id="rId31"/>
    <p:sldId id="258" r:id="rId32"/>
    <p:sldId id="363" r:id="rId33"/>
    <p:sldId id="364" r:id="rId34"/>
    <p:sldId id="365" r:id="rId35"/>
    <p:sldId id="264" r:id="rId36"/>
    <p:sldId id="265" r:id="rId37"/>
    <p:sldId id="266" r:id="rId38"/>
    <p:sldId id="267" r:id="rId39"/>
    <p:sldId id="366" r:id="rId40"/>
    <p:sldId id="269" r:id="rId41"/>
    <p:sldId id="289" r:id="rId42"/>
    <p:sldId id="343" r:id="rId43"/>
    <p:sldId id="345" r:id="rId44"/>
    <p:sldId id="367" r:id="rId45"/>
    <p:sldId id="368" r:id="rId46"/>
    <p:sldId id="346" r:id="rId47"/>
    <p:sldId id="359" r:id="rId48"/>
    <p:sldId id="356" r:id="rId49"/>
    <p:sldId id="361" r:id="rId50"/>
    <p:sldId id="362" r:id="rId51"/>
    <p:sldId id="371" r:id="rId52"/>
    <p:sldId id="292" r:id="rId53"/>
    <p:sldId id="369" r:id="rId54"/>
    <p:sldId id="377" r:id="rId55"/>
    <p:sldId id="294" r:id="rId56"/>
    <p:sldId id="319" r:id="rId57"/>
    <p:sldId id="320" r:id="rId58"/>
    <p:sldId id="321" r:id="rId59"/>
    <p:sldId id="322" r:id="rId60"/>
    <p:sldId id="324" r:id="rId61"/>
    <p:sldId id="360" r:id="rId62"/>
    <p:sldId id="323" r:id="rId63"/>
    <p:sldId id="372" r:id="rId64"/>
    <p:sldId id="373" r:id="rId65"/>
    <p:sldId id="358" r:id="rId66"/>
    <p:sldId id="370" r:id="rId67"/>
    <p:sldId id="390" r:id="rId68"/>
    <p:sldId id="391" r:id="rId69"/>
    <p:sldId id="392" r:id="rId70"/>
    <p:sldId id="393" r:id="rId71"/>
    <p:sldId id="394" r:id="rId72"/>
    <p:sldId id="379" r:id="rId73"/>
    <p:sldId id="380" r:id="rId74"/>
    <p:sldId id="381" r:id="rId75"/>
    <p:sldId id="382" r:id="rId76"/>
    <p:sldId id="383" r:id="rId77"/>
    <p:sldId id="384" r:id="rId78"/>
    <p:sldId id="385" r:id="rId79"/>
    <p:sldId id="386" r:id="rId80"/>
    <p:sldId id="335" r:id="rId81"/>
    <p:sldId id="333" r:id="rId82"/>
    <p:sldId id="387" r:id="rId83"/>
    <p:sldId id="388" r:id="rId84"/>
    <p:sldId id="389" r:id="rId85"/>
  </p:sldIdLst>
  <p:sldSz cx="9144000" cy="6858000" type="screen4x3"/>
  <p:notesSz cx="6858000" cy="9144000"/>
  <p:defaultText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7" autoAdjust="0"/>
    <p:restoredTop sz="92835" autoAdjust="0"/>
  </p:normalViewPr>
  <p:slideViewPr>
    <p:cSldViewPr snapToGrid="0" snapToObjects="1">
      <p:cViewPr varScale="1">
        <p:scale>
          <a:sx n="63" d="100"/>
          <a:sy n="63" d="100"/>
        </p:scale>
        <p:origin x="-104" y="-984"/>
      </p:cViewPr>
      <p:guideLst>
        <p:guide orient="horz" pos="2160"/>
        <p:guide pos="2880"/>
      </p:guideLst>
    </p:cSldViewPr>
  </p:slideViewPr>
  <p:outlineViewPr>
    <p:cViewPr>
      <p:scale>
        <a:sx n="33" d="100"/>
        <a:sy n="33" d="100"/>
      </p:scale>
      <p:origin x="0" y="50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0EBEC0-6D51-1540-9291-430720730703}"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723B62-A4EB-0D44-86D2-56EE97AACEB7}" type="slidenum">
              <a:rPr lang="en-US" smtClean="0"/>
              <a:t>‹#›</a:t>
            </a:fld>
            <a:endParaRPr lang="en-US"/>
          </a:p>
        </p:txBody>
      </p:sp>
    </p:spTree>
    <p:extLst>
      <p:ext uri="{BB962C8B-B14F-4D97-AF65-F5344CB8AC3E}">
        <p14:creationId xmlns:p14="http://schemas.microsoft.com/office/powerpoint/2010/main" val="733655396"/>
      </p:ext>
    </p:extLst>
  </p:cSld>
  <p:clrMap bg1="lt1" tx1="dk1" bg2="lt2" tx2="dk2" accent1="accent1" accent2="accent2" accent3="accent3" accent4="accent4" accent5="accent5" accent6="accent6" hlink="hlink" folHlink="folHlink"/>
  <p:notesStyle>
    <a:lvl1pPr marL="0" algn="l" defTabSz="457035" rtl="0" eaLnBrk="1" latinLnBrk="0" hangingPunct="1">
      <a:defRPr sz="1200" kern="1200">
        <a:solidFill>
          <a:schemeClr val="tx1"/>
        </a:solidFill>
        <a:latin typeface="+mn-lt"/>
        <a:ea typeface="+mn-ea"/>
        <a:cs typeface="+mn-cs"/>
      </a:defRPr>
    </a:lvl1pPr>
    <a:lvl2pPr marL="457035" algn="l" defTabSz="457035" rtl="0" eaLnBrk="1" latinLnBrk="0" hangingPunct="1">
      <a:defRPr sz="1200" kern="1200">
        <a:solidFill>
          <a:schemeClr val="tx1"/>
        </a:solidFill>
        <a:latin typeface="+mn-lt"/>
        <a:ea typeface="+mn-ea"/>
        <a:cs typeface="+mn-cs"/>
      </a:defRPr>
    </a:lvl2pPr>
    <a:lvl3pPr marL="914071" algn="l" defTabSz="457035" rtl="0" eaLnBrk="1" latinLnBrk="0" hangingPunct="1">
      <a:defRPr sz="1200" kern="1200">
        <a:solidFill>
          <a:schemeClr val="tx1"/>
        </a:solidFill>
        <a:latin typeface="+mn-lt"/>
        <a:ea typeface="+mn-ea"/>
        <a:cs typeface="+mn-cs"/>
      </a:defRPr>
    </a:lvl3pPr>
    <a:lvl4pPr marL="1371110" algn="l" defTabSz="457035" rtl="0" eaLnBrk="1" latinLnBrk="0" hangingPunct="1">
      <a:defRPr sz="1200" kern="1200">
        <a:solidFill>
          <a:schemeClr val="tx1"/>
        </a:solidFill>
        <a:latin typeface="+mn-lt"/>
        <a:ea typeface="+mn-ea"/>
        <a:cs typeface="+mn-cs"/>
      </a:defRPr>
    </a:lvl4pPr>
    <a:lvl5pPr marL="1828146" algn="l" defTabSz="457035" rtl="0" eaLnBrk="1" latinLnBrk="0" hangingPunct="1">
      <a:defRPr sz="1200" kern="1200">
        <a:solidFill>
          <a:schemeClr val="tx1"/>
        </a:solidFill>
        <a:latin typeface="+mn-lt"/>
        <a:ea typeface="+mn-ea"/>
        <a:cs typeface="+mn-cs"/>
      </a:defRPr>
    </a:lvl5pPr>
    <a:lvl6pPr marL="2285181" algn="l" defTabSz="457035" rtl="0" eaLnBrk="1" latinLnBrk="0" hangingPunct="1">
      <a:defRPr sz="1200" kern="1200">
        <a:solidFill>
          <a:schemeClr val="tx1"/>
        </a:solidFill>
        <a:latin typeface="+mn-lt"/>
        <a:ea typeface="+mn-ea"/>
        <a:cs typeface="+mn-cs"/>
      </a:defRPr>
    </a:lvl6pPr>
    <a:lvl7pPr marL="2742219" algn="l" defTabSz="457035" rtl="0" eaLnBrk="1" latinLnBrk="0" hangingPunct="1">
      <a:defRPr sz="1200" kern="1200">
        <a:solidFill>
          <a:schemeClr val="tx1"/>
        </a:solidFill>
        <a:latin typeface="+mn-lt"/>
        <a:ea typeface="+mn-ea"/>
        <a:cs typeface="+mn-cs"/>
      </a:defRPr>
    </a:lvl7pPr>
    <a:lvl8pPr marL="3199252" algn="l" defTabSz="457035" rtl="0" eaLnBrk="1" latinLnBrk="0" hangingPunct="1">
      <a:defRPr sz="1200" kern="1200">
        <a:solidFill>
          <a:schemeClr val="tx1"/>
        </a:solidFill>
        <a:latin typeface="+mn-lt"/>
        <a:ea typeface="+mn-ea"/>
        <a:cs typeface="+mn-cs"/>
      </a:defRPr>
    </a:lvl8pPr>
    <a:lvl9pPr marL="3656291" algn="l" defTabSz="4570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4" Type="http://schemas.openxmlformats.org/officeDocument/2006/relationships/hyperlink" Target="http://tribune.com.pk/story/608541/fia-team-arrives-in-peshawar-to-investigate-church-attack/" TargetMode="External"/><Relationship Id="rId5" Type="http://schemas.openxmlformats.org/officeDocument/2006/relationships/hyperlink" Target="http://en.wikipedia.org/wiki/Intensive_care_unit"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smtClean="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smtClean="0"/>
              <a:t>The saddest part of the story concerns the children.  The father of Eshaan</a:t>
            </a:r>
            <a:r>
              <a:rPr lang="en-US" b="1" baseline="0" dirty="0" smtClean="0"/>
              <a:t> and </a:t>
            </a:r>
            <a:r>
              <a:rPr lang="en-US" b="1" baseline="0" dirty="0" err="1" smtClean="0"/>
              <a:t>Neha</a:t>
            </a:r>
            <a:r>
              <a:rPr lang="en-US" b="1" baseline="0" dirty="0" smtClean="0"/>
              <a:t> was on business in the US at the time, but later wrote, "</a:t>
            </a:r>
            <a:r>
              <a:rPr lang="en-US" dirty="0" smtClean="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smtClean="0"/>
              <a:t>Neha</a:t>
            </a:r>
            <a:r>
              <a:rPr lang="en-US" dirty="0" smtClean="0"/>
              <a:t>, who was running after him at the time, was so </a:t>
            </a:r>
            <a:r>
              <a:rPr lang="en-US" dirty="0" err="1" smtClean="0"/>
              <a:t>traumatised</a:t>
            </a:r>
            <a:r>
              <a:rPr lang="en-US" dirty="0" smtClean="0"/>
              <a:t> by the sight that her little heart gave in and she collapsed next to </a:t>
            </a:r>
            <a:r>
              <a:rPr lang="en-US" dirty="0" err="1" smtClean="0"/>
              <a:t>Eshaan’s</a:t>
            </a:r>
            <a:r>
              <a:rPr lang="en-US" dirty="0" smtClean="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smtClean="0"/>
              <a:t>Full</a:t>
            </a:r>
            <a:r>
              <a:rPr lang="en-US" b="1" baseline="0" dirty="0" smtClean="0"/>
              <a:t> article:</a:t>
            </a:r>
            <a:endParaRPr lang="en-US" b="1" dirty="0" smtClean="0"/>
          </a:p>
          <a:p>
            <a:endParaRPr lang="en-US" b="1" dirty="0" smtClean="0"/>
          </a:p>
          <a:p>
            <a:r>
              <a:rPr lang="en-US" b="1" dirty="0" smtClean="0"/>
              <a:t>"The twin bombs that exploded on Sunday at All Saints Church, Peshawar, killed more than 90 people, injured nearly 150 others, and </a:t>
            </a:r>
            <a:r>
              <a:rPr lang="en-US" b="1" dirty="0" smtClean="0">
                <a:hlinkClick r:id="rId3"/>
              </a:rPr>
              <a:t>emotionally scarred</a:t>
            </a:r>
            <a:r>
              <a:rPr lang="en-US" b="1" dirty="0" smtClean="0"/>
              <a:t> thousands more.</a:t>
            </a:r>
            <a:endParaRPr lang="en-US" dirty="0" smtClean="0"/>
          </a:p>
          <a:p>
            <a:r>
              <a:rPr lang="en-US" dirty="0" smtClean="0">
                <a:hlinkClick r:id="rId4"/>
              </a:rPr>
              <a:t>Investigations</a:t>
            </a:r>
            <a:r>
              <a:rPr lang="en-US" dirty="0" smtClean="0"/>
              <a:t> are under way while recovery and treatment has begun for the injured and their families. For some, healing will be swift while others may take small steps over months, maybe even years. Many more might never fully recover from this tragedy.</a:t>
            </a:r>
          </a:p>
          <a:p>
            <a:r>
              <a:rPr lang="en-US" dirty="0" smtClean="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smtClean="0"/>
              <a:t>visualise</a:t>
            </a:r>
            <a:r>
              <a:rPr lang="en-US" dirty="0" smtClean="0"/>
              <a:t> the happy little angels skipping through the church doors.</a:t>
            </a:r>
          </a:p>
          <a:p>
            <a:r>
              <a:rPr lang="en-US" dirty="0" smtClean="0"/>
              <a:t>It is therefore, with great sorrow and a heavy heart that I share my memories of </a:t>
            </a:r>
            <a:r>
              <a:rPr lang="en-US" dirty="0" err="1" smtClean="0"/>
              <a:t>Neha</a:t>
            </a:r>
            <a:r>
              <a:rPr lang="en-US" dirty="0" smtClean="0"/>
              <a:t> and Eshaan.</a:t>
            </a:r>
          </a:p>
          <a:p>
            <a:r>
              <a:rPr lang="en-US" dirty="0" smtClean="0"/>
              <a:t>Since the blast, I have not had a moment’s peace as I keep remembering how they used to make me laugh at their playful antics. Today I </a:t>
            </a:r>
            <a:r>
              <a:rPr lang="en-US" dirty="0" err="1" smtClean="0"/>
              <a:t>realised</a:t>
            </a:r>
            <a:r>
              <a:rPr lang="en-US" dirty="0" smtClean="0"/>
              <a:t> that the only way to alleviate my pain, even if a little bit, is by sharing their story.</a:t>
            </a:r>
          </a:p>
          <a:p>
            <a:r>
              <a:rPr lang="en-US" dirty="0" smtClean="0"/>
              <a:t>These little victims of the senseless violence that rocked Peshawar in general and the Christian community in particular, were gems treasured by their parents, family, friends and teachers alike.</a:t>
            </a:r>
          </a:p>
          <a:p>
            <a:r>
              <a:rPr lang="en-US" dirty="0" smtClean="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smtClean="0"/>
              <a:t>Neha</a:t>
            </a:r>
            <a:r>
              <a:rPr lang="en-US" dirty="0" smtClean="0"/>
              <a:t>, who was running after him at the time, was so </a:t>
            </a:r>
            <a:r>
              <a:rPr lang="en-US" dirty="0" err="1" smtClean="0"/>
              <a:t>traumatised</a:t>
            </a:r>
            <a:r>
              <a:rPr lang="en-US" dirty="0" smtClean="0"/>
              <a:t> by the sight that her little heart gave in and she collapsed next to </a:t>
            </a:r>
            <a:r>
              <a:rPr lang="en-US" dirty="0" err="1" smtClean="0"/>
              <a:t>Eshaan’s</a:t>
            </a:r>
            <a:r>
              <a:rPr lang="en-US" dirty="0" smtClean="0"/>
              <a:t> torn body.</a:t>
            </a:r>
          </a:p>
          <a:p>
            <a:r>
              <a:rPr lang="en-US" dirty="0" smtClean="0"/>
              <a:t>I cannot even begin to imagine what Eshaan and </a:t>
            </a:r>
            <a:r>
              <a:rPr lang="en-US" dirty="0" err="1" smtClean="0"/>
              <a:t>Neha’s</a:t>
            </a:r>
            <a:r>
              <a:rPr lang="en-US" dirty="0" smtClean="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smtClean="0"/>
              <a:t>In Eshaan and </a:t>
            </a:r>
            <a:r>
              <a:rPr lang="en-US" dirty="0" err="1" smtClean="0"/>
              <a:t>Neha’s</a:t>
            </a:r>
            <a:r>
              <a:rPr lang="en-US" dirty="0" smtClean="0"/>
              <a:t> case, the situation was worsened because their father, </a:t>
            </a:r>
            <a:r>
              <a:rPr lang="en-US" dirty="0" err="1" smtClean="0"/>
              <a:t>Insar</a:t>
            </a:r>
            <a:r>
              <a:rPr lang="en-US" dirty="0" smtClean="0"/>
              <a:t>, was in the United States at the time of the blast. In a cracked voice, he said over the phone,</a:t>
            </a:r>
          </a:p>
          <a:p>
            <a:r>
              <a:rPr lang="en-US" dirty="0" smtClean="0"/>
              <a:t>“They were little angels sent down to me to love and protect. Like most fathers, I was often over-protective and sometimes downright clingy. After all, my children were my treasure.”</a:t>
            </a:r>
          </a:p>
          <a:p>
            <a:r>
              <a:rPr lang="en-US" dirty="0" smtClean="0"/>
              <a:t>His voice completely broke then, and all we heard for a few minutes was the heart-wrenching weeping of a man in physical and emotional trauma. Mustering up his strength, he said,</a:t>
            </a:r>
          </a:p>
          <a:p>
            <a:r>
              <a:rPr lang="en-US" dirty="0" smtClean="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smtClean="0"/>
              <a:t>After every few minutes of crying and talking about his children, he repeated, almost like a mantra,</a:t>
            </a:r>
          </a:p>
          <a:p>
            <a:r>
              <a:rPr lang="en-US" dirty="0" smtClean="0"/>
              <a:t>“If only I was in Pakistan.”</a:t>
            </a:r>
          </a:p>
          <a:p>
            <a:r>
              <a:rPr lang="en-US" dirty="0" smtClean="0"/>
              <a:t>While their father is in the US and has not been able to catch a flight back home yet, their mother, </a:t>
            </a:r>
            <a:r>
              <a:rPr lang="en-US" dirty="0" err="1" smtClean="0"/>
              <a:t>Uzma</a:t>
            </a:r>
            <a:r>
              <a:rPr lang="en-US" dirty="0" smtClean="0"/>
              <a:t>, is in the </a:t>
            </a:r>
            <a:r>
              <a:rPr lang="en-US" dirty="0" smtClean="0">
                <a:hlinkClick r:id="rId5"/>
              </a:rPr>
              <a:t>Intensive Care Unit </a:t>
            </a:r>
            <a:r>
              <a:rPr lang="en-US" dirty="0" smtClean="0"/>
              <a:t>(ICU). She still has no idea of what happened to her children.</a:t>
            </a:r>
          </a:p>
          <a:p>
            <a:r>
              <a:rPr lang="en-US" dirty="0" smtClean="0"/>
              <a:t>Remembering his children, </a:t>
            </a:r>
            <a:r>
              <a:rPr lang="en-US" dirty="0" err="1" smtClean="0"/>
              <a:t>Insar</a:t>
            </a:r>
            <a:r>
              <a:rPr lang="en-US" dirty="0" smtClean="0"/>
              <a:t> says,</a:t>
            </a:r>
          </a:p>
          <a:p>
            <a:r>
              <a:rPr lang="en-US" dirty="0" smtClean="0"/>
              <a:t>“Children change our life. They show us new ways to love, new things to find joy in, and new ways to look at the world.”</a:t>
            </a:r>
          </a:p>
          <a:p>
            <a:r>
              <a:rPr lang="en-US" dirty="0" smtClean="0"/>
              <a:t>However, for </a:t>
            </a:r>
            <a:r>
              <a:rPr lang="en-US" dirty="0" err="1" smtClean="0"/>
              <a:t>Insar</a:t>
            </a:r>
            <a:r>
              <a:rPr lang="en-US" dirty="0" smtClean="0"/>
              <a:t> and </a:t>
            </a:r>
            <a:r>
              <a:rPr lang="en-US" dirty="0" err="1" smtClean="0"/>
              <a:t>Uzma</a:t>
            </a:r>
            <a:r>
              <a:rPr lang="en-US" dirty="0" smtClean="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smtClean="0"/>
              <a:t>All we can do is pray that with time, these memories will become less painful and that one day, </a:t>
            </a:r>
            <a:r>
              <a:rPr lang="en-US" dirty="0" err="1" smtClean="0"/>
              <a:t>Insar</a:t>
            </a:r>
            <a:r>
              <a:rPr lang="en-US" dirty="0" smtClean="0"/>
              <a:t> and </a:t>
            </a:r>
            <a:r>
              <a:rPr lang="en-US" dirty="0" err="1" smtClean="0"/>
              <a:t>Uzma</a:t>
            </a:r>
            <a:r>
              <a:rPr lang="en-US" dirty="0" smtClean="0"/>
              <a:t> will begin to re-build their lives. We hope that they will learn to carry with them, happy memories of the love they shared with their precious children, even if it was for such a short time.</a:t>
            </a:r>
          </a:p>
          <a:p>
            <a:endParaRPr lang="en-US" dirty="0" smtClean="0"/>
          </a:p>
          <a:p>
            <a:r>
              <a:rPr lang="en-US" dirty="0" smtClean="0"/>
              <a:t>http://</a:t>
            </a:r>
            <a:r>
              <a:rPr lang="en-US" dirty="0" err="1" smtClean="0"/>
              <a:t>blogs.tribune.com.pk</a:t>
            </a:r>
            <a:r>
              <a:rPr lang="en-US" dirty="0" smtClean="0"/>
              <a:t>/story/18971/they-were-just-children-not-</a:t>
            </a:r>
            <a:r>
              <a:rPr lang="en-US" dirty="0" err="1" smtClean="0"/>
              <a:t>christian</a:t>
            </a:r>
            <a:r>
              <a:rPr lang="en-US" dirty="0" smtClean="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a:t>
            </a:r>
            <a:r>
              <a:rPr lang="en-US" baseline="0" dirty="0" smtClean="0">
                <a:latin typeface="Times New Roman" charset="0"/>
                <a:ea typeface="ＭＳ Ｐゴシック" charset="0"/>
                <a:cs typeface="ＭＳ Ｐゴシック" charset="0"/>
              </a:rPr>
              <a:t> toll on a single assembly is staggering!</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grief is unimaginable.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t>The tragedy</a:t>
            </a:r>
            <a:r>
              <a:rPr lang="en-US" baseline="0" dirty="0" smtClean="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smtClean="0"/>
          </a:p>
          <a:p>
            <a:endParaRPr lang="en-US" dirty="0" smtClean="0"/>
          </a:p>
          <a:p>
            <a:r>
              <a:rPr lang="en-US" dirty="0" smtClean="0"/>
              <a:t>Full article:</a:t>
            </a:r>
          </a:p>
          <a:p>
            <a:endParaRPr lang="en-US" dirty="0" smtClean="0"/>
          </a:p>
          <a:p>
            <a:r>
              <a:rPr lang="en-US" dirty="0" smtClean="0"/>
              <a:t>PESHAWAR - Death toll from Sunday’s twin bombings at All Saints Church was horrendous and Lady Reading Hospital was running out of caskets, beds and medicine for the wounded; and on top of that doctors and paramedics were absent. </a:t>
            </a:r>
            <a:br>
              <a:rPr lang="en-US" dirty="0" smtClean="0"/>
            </a:br>
            <a:r>
              <a:rPr lang="en-US" dirty="0" smtClean="0"/>
              <a:t>To give vent to their anger over sorry state of affairs at the public health centre, attendants of the injured ransacked the hospital and chanted slogans against Khyber </a:t>
            </a:r>
            <a:r>
              <a:rPr lang="en-US" dirty="0" err="1" smtClean="0"/>
              <a:t>Pakhtunkhwa</a:t>
            </a:r>
            <a:r>
              <a:rPr lang="en-US" dirty="0" smtClean="0"/>
              <a:t> government for its inability to ensure every sort of health facility during the emergency situation. </a:t>
            </a:r>
            <a:br>
              <a:rPr lang="en-US" dirty="0" smtClean="0"/>
            </a:br>
            <a:r>
              <a:rPr lang="en-US" dirty="0" smtClean="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smtClean="0"/>
            </a:br>
            <a:r>
              <a:rPr lang="en-US" dirty="0" smtClean="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smtClean="0"/>
            </a:br>
            <a:r>
              <a:rPr lang="en-US" dirty="0" smtClean="0"/>
              <a:t>Nevertheless, when Pakistan </a:t>
            </a:r>
            <a:r>
              <a:rPr lang="en-US" dirty="0" err="1" smtClean="0"/>
              <a:t>Tehreek</a:t>
            </a:r>
            <a:r>
              <a:rPr lang="en-US" dirty="0" smtClean="0"/>
              <a:t>-e-</a:t>
            </a:r>
            <a:r>
              <a:rPr lang="en-US" dirty="0" err="1" smtClean="0"/>
              <a:t>Insaf</a:t>
            </a:r>
            <a:r>
              <a:rPr lang="en-US" dirty="0" smtClean="0"/>
              <a:t> chief Imran Khan came in, most of the doctors had to pull up their socks in order to save their skin. </a:t>
            </a:r>
            <a:br>
              <a:rPr lang="en-US" dirty="0" smtClean="0"/>
            </a:br>
            <a:r>
              <a:rPr lang="en-US" dirty="0" smtClean="0"/>
              <a:t>People from different walks of life </a:t>
            </a:r>
            <a:r>
              <a:rPr lang="en-US" dirty="0" err="1" smtClean="0"/>
              <a:t>criticised</a:t>
            </a:r>
            <a:r>
              <a:rPr lang="en-US" dirty="0" smtClean="0"/>
              <a:t> PTI-led provincial government for its poor performance and asked it to provide all sort of health facilities to the injured. They also demanded stern action against the negligent doctors.</a:t>
            </a: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www.nation.com.pk</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pakistan</a:t>
            </a:r>
            <a:r>
              <a:rPr lang="en-US" dirty="0" smtClean="0">
                <a:latin typeface="Times New Roman" charset="0"/>
                <a:ea typeface="ＭＳ Ｐゴシック" charset="0"/>
                <a:cs typeface="ＭＳ Ｐゴシック" charset="0"/>
              </a:rPr>
              <a:t>-news-newspaper-daily-</a:t>
            </a:r>
            <a:r>
              <a:rPr lang="en-US" dirty="0" err="1" smtClean="0">
                <a:latin typeface="Times New Roman" charset="0"/>
                <a:ea typeface="ＭＳ Ｐゴシック" charset="0"/>
                <a:cs typeface="ＭＳ Ｐゴシック" charset="0"/>
              </a:rPr>
              <a:t>english</a:t>
            </a:r>
            <a:r>
              <a:rPr lang="en-US" dirty="0" smtClean="0">
                <a:latin typeface="Times New Roman" charset="0"/>
                <a:ea typeface="ＭＳ Ｐゴシック" charset="0"/>
                <a:cs typeface="ＭＳ Ｐゴシック" charset="0"/>
              </a:rPr>
              <a:t>-online/national/23-Sep-2013/</a:t>
            </a:r>
            <a:r>
              <a:rPr lang="en-US" dirty="0" err="1" smtClean="0">
                <a:latin typeface="Times New Roman" charset="0"/>
                <a:ea typeface="ＭＳ Ｐゴシック" charset="0"/>
                <a:cs typeface="ＭＳ Ｐゴシック" charset="0"/>
              </a:rPr>
              <a:t>peshawar</a:t>
            </a:r>
            <a:r>
              <a:rPr lang="en-US" dirty="0" smtClean="0">
                <a:latin typeface="Times New Roman" charset="0"/>
                <a:ea typeface="ＭＳ Ｐゴシック" charset="0"/>
                <a:cs typeface="ＭＳ Ｐゴシック" charset="0"/>
              </a:rPr>
              <a:t>-hospital-ransacked-for-absence-of-docs-facilities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So they did, but it was too late for some of</a:t>
            </a:r>
            <a:r>
              <a:rPr lang="en-US" baseline="0" dirty="0" smtClean="0">
                <a:latin typeface="Times New Roman" charset="0"/>
                <a:ea typeface="ＭＳ Ｐゴシック" charset="0"/>
                <a:cs typeface="ＭＳ Ｐゴシック" charset="0"/>
              </a:rPr>
              <a:t> the victims who needed immediate care to save their lives.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You workplace passes you up for promotion.</a:t>
            </a:r>
          </a:p>
          <a:p>
            <a:r>
              <a:rPr lang="en-US" dirty="0" smtClean="0">
                <a:latin typeface="Times New Roman" charset="0"/>
                <a:ea typeface="ＭＳ Ｐゴシック" charset="0"/>
                <a:cs typeface="ＭＳ Ｐゴシック" charset="0"/>
              </a:rPr>
              <a:t>Your motives are misunderstood.</a:t>
            </a:r>
          </a:p>
          <a:p>
            <a:r>
              <a:rPr lang="en-US" dirty="0" smtClean="0">
                <a:latin typeface="Times New Roman" charset="0"/>
                <a:ea typeface="ＭＳ Ｐゴシック" charset="0"/>
                <a:cs typeface="ＭＳ Ｐゴシック" charset="0"/>
              </a:rPr>
              <a:t>You are lumped with fanatics.</a:t>
            </a:r>
          </a:p>
          <a:p>
            <a:r>
              <a:rPr lang="en-US" dirty="0" smtClean="0">
                <a:latin typeface="Times New Roman" charset="0"/>
                <a:ea typeface="ＭＳ Ｐゴシック" charset="0"/>
                <a:cs typeface="ＭＳ Ｐゴシック" charset="0"/>
              </a:rPr>
              <a:t>Your faith is ridiculed in your family.</a:t>
            </a:r>
          </a:p>
          <a:p>
            <a:r>
              <a:rPr lang="en-US" dirty="0" smtClean="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What is most important is Christ's view of suffering—how he wants us to address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NO actual accounts</a:t>
            </a:r>
            <a:r>
              <a:rPr lang="en-US" baseline="0" dirty="0" smtClean="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speak of WWJD (What Would Jesus Do)</a:t>
            </a:r>
          </a:p>
          <a:p>
            <a:r>
              <a:rPr lang="en-US" dirty="0" smtClean="0"/>
              <a:t>However,</a:t>
            </a:r>
            <a:r>
              <a:rPr lang="en-US" baseline="0" dirty="0" smtClean="0"/>
              <a:t> I am addressing WWJS</a:t>
            </a:r>
            <a:endParaRPr lang="en-US" dirty="0" smtClean="0"/>
          </a:p>
        </p:txBody>
      </p:sp>
      <p:sp>
        <p:nvSpPr>
          <p:cNvPr id="4" name="Slide Number Placeholder 3"/>
          <p:cNvSpPr>
            <a:spLocks noGrp="1"/>
          </p:cNvSpPr>
          <p:nvPr>
            <p:ph type="sldNum" sz="quarter" idx="10"/>
          </p:nvPr>
        </p:nvSpPr>
        <p:spPr/>
        <p:txBody>
          <a:bodyPr/>
          <a:lstStyle/>
          <a:p>
            <a:fld id="{DD723B62-A4EB-0D44-86D2-56EE97AACEB7}" type="slidenum">
              <a:rPr lang="en-US" smtClean="0"/>
              <a:t>19</a:t>
            </a:fld>
            <a:endParaRPr lang="en-US"/>
          </a:p>
        </p:txBody>
      </p:sp>
    </p:spTree>
    <p:extLst>
      <p:ext uri="{BB962C8B-B14F-4D97-AF65-F5344CB8AC3E}">
        <p14:creationId xmlns:p14="http://schemas.microsoft.com/office/powerpoint/2010/main" val="239123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Today and last Sunday, over one half</a:t>
            </a:r>
            <a:r>
              <a:rPr lang="en-US" baseline="0" dirty="0" smtClean="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prstClr val="white"/>
                </a:solidFill>
              </a:rPr>
              <a:pPr/>
              <a:t>20</a:t>
            </a:fld>
            <a:endParaRPr lang="en-GB" sz="1200">
              <a:solidFill>
                <a:prstClr val="white"/>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21</a:t>
            </a:fld>
            <a:endParaRPr lang="en-GB" sz="1200">
              <a:solidFill>
                <a:prstClr val="white"/>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22</a:t>
            </a:fld>
            <a:endParaRPr lang="en-GB" sz="1200">
              <a:solidFill>
                <a:prstClr val="white"/>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church</a:t>
            </a:r>
            <a:r>
              <a:rPr lang="en-US" baseline="0" dirty="0" smtClean="0"/>
              <a:t> was supposed to be a light or lampstand in its locality.  </a:t>
            </a:r>
          </a:p>
          <a:p>
            <a:r>
              <a:rPr lang="en-US" baseline="0" dirty="0" smtClean="0"/>
              <a:t>How were they each doing at lighting up their world?</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t>23</a:t>
            </a:fld>
            <a:endParaRPr lang="en-US"/>
          </a:p>
        </p:txBody>
      </p:sp>
    </p:spTree>
    <p:extLst>
      <p:ext uri="{BB962C8B-B14F-4D97-AF65-F5344CB8AC3E}">
        <p14:creationId xmlns:p14="http://schemas.microsoft.com/office/powerpoint/2010/main" val="325056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point of Revelation</a:t>
            </a:r>
            <a:r>
              <a:rPr lang="en-US" baseline="0" dirty="0" smtClean="0">
                <a:latin typeface="Times New Roman" charset="0"/>
                <a:ea typeface="ＭＳ Ｐゴシック" charset="0"/>
                <a:cs typeface="ＭＳ Ｐゴシック" charset="0"/>
              </a:rPr>
              <a:t> 2–3 is that Jesus has authority over all churches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26</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These</a:t>
            </a:r>
            <a:r>
              <a:rPr lang="en-US" baseline="0" dirty="0" smtClean="0">
                <a:latin typeface="Times New Roman" charset="0"/>
                <a:ea typeface="ＭＳ Ｐゴシック" charset="0"/>
                <a:cs typeface="ＭＳ Ｐゴシック" charset="0"/>
              </a:rPr>
              <a:t> three chapters comprise the middle section of the book of Revelation in the sense in which John was to record "what he had seen" (1:19a, shown in the chapter 1 vision of Christ), followed by "what is now" (1:19b), or what was happening at the present time around AD 95 among these churches of Asia, in modern-day western Turkey.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smtClean="0">
                <a:solidFill>
                  <a:schemeClr val="tx1"/>
                </a:solidFill>
                <a:effectLst/>
                <a:latin typeface="+mn-lt"/>
                <a:ea typeface="+mn-ea"/>
                <a:cs typeface="+mn-cs"/>
              </a:rPr>
              <a:t>Church</a:t>
            </a:r>
            <a:r>
              <a:rPr lang="en-US" sz="1200" kern="1200" dirty="0" smtClean="0">
                <a:solidFill>
                  <a:schemeClr val="tx1"/>
                </a:solidFill>
                <a:effectLst/>
                <a:latin typeface="+mn-lt"/>
                <a:ea typeface="+mn-ea"/>
                <a:cs typeface="+mn-cs"/>
              </a:rPr>
              <a:t> name</a:t>
            </a:r>
          </a:p>
          <a:p>
            <a:pPr marL="228600" indent="-228600">
              <a:buAutoNum type="arabicPeriod"/>
            </a:pPr>
            <a:r>
              <a:rPr lang="en-US" sz="1200" u="sng" kern="1200" dirty="0" smtClean="0">
                <a:solidFill>
                  <a:schemeClr val="tx1"/>
                </a:solidFill>
                <a:effectLst/>
                <a:latin typeface="+mn-lt"/>
                <a:ea typeface="+mn-ea"/>
                <a:cs typeface="+mn-cs"/>
              </a:rPr>
              <a:t>Christ</a:t>
            </a:r>
            <a:r>
              <a:rPr lang="en-US" sz="1200" kern="1200" dirty="0" smtClean="0">
                <a:solidFill>
                  <a:schemeClr val="tx1"/>
                </a:solidFill>
                <a:effectLst/>
                <a:latin typeface="+mn-lt"/>
                <a:ea typeface="+mn-ea"/>
                <a:cs typeface="+mn-cs"/>
              </a:rPr>
              <a:t> Described in a Unique Way for that Church</a:t>
            </a:r>
          </a:p>
          <a:p>
            <a:pPr marL="228600" indent="-228600">
              <a:buAutoNum type="arabicPeriod"/>
            </a:pPr>
            <a:r>
              <a:rPr lang="en-US" sz="1200" u="sng" kern="1200" dirty="0" smtClean="0">
                <a:solidFill>
                  <a:schemeClr val="tx1"/>
                </a:solidFill>
                <a:effectLst/>
                <a:latin typeface="+mn-lt"/>
                <a:ea typeface="+mn-ea"/>
                <a:cs typeface="+mn-cs"/>
              </a:rPr>
              <a:t>Commendation</a:t>
            </a:r>
            <a:r>
              <a:rPr lang="en-US" sz="1200" kern="1200" dirty="0" smtClean="0">
                <a:solidFill>
                  <a:schemeClr val="tx1"/>
                </a:solidFill>
                <a:effectLst/>
                <a:latin typeface="+mn-lt"/>
                <a:ea typeface="+mn-ea"/>
                <a:cs typeface="+mn-cs"/>
              </a:rPr>
              <a:t> of Good Deeds among the Believers</a:t>
            </a:r>
          </a:p>
          <a:p>
            <a:pPr marL="228600" indent="-228600">
              <a:buAutoNum type="arabicPeriod"/>
            </a:pPr>
            <a:r>
              <a:rPr lang="en-US" sz="1200" u="sng" kern="1200" dirty="0" smtClean="0">
                <a:solidFill>
                  <a:schemeClr val="tx1"/>
                </a:solidFill>
                <a:effectLst/>
                <a:latin typeface="+mn-lt"/>
                <a:ea typeface="+mn-ea"/>
                <a:cs typeface="+mn-cs"/>
              </a:rPr>
              <a:t>Rebuke</a:t>
            </a:r>
            <a:r>
              <a:rPr lang="en-US" sz="1200" kern="1200" dirty="0" smtClean="0">
                <a:solidFill>
                  <a:schemeClr val="tx1"/>
                </a:solidFill>
                <a:effectLst/>
                <a:latin typeface="+mn-lt"/>
                <a:ea typeface="+mn-ea"/>
                <a:cs typeface="+mn-cs"/>
              </a:rPr>
              <a:t> of Sin within the Church</a:t>
            </a:r>
          </a:p>
          <a:p>
            <a:pPr marL="228600" indent="-228600">
              <a:buAutoNum type="arabicPeriod"/>
            </a:pPr>
            <a:r>
              <a:rPr lang="en-US" sz="1200" u="sng" kern="1200" dirty="0" smtClean="0">
                <a:solidFill>
                  <a:schemeClr val="tx1"/>
                </a:solidFill>
                <a:effectLst/>
                <a:latin typeface="+mn-lt"/>
                <a:ea typeface="+mn-ea"/>
                <a:cs typeface="+mn-cs"/>
              </a:rPr>
              <a:t>Exhortation</a:t>
            </a:r>
            <a:r>
              <a:rPr lang="en-US" sz="1200" kern="1200" dirty="0" smtClean="0">
                <a:solidFill>
                  <a:schemeClr val="tx1"/>
                </a:solidFill>
                <a:effectLst/>
                <a:latin typeface="+mn-lt"/>
                <a:ea typeface="+mn-ea"/>
                <a:cs typeface="+mn-cs"/>
              </a:rPr>
              <a:t> or Encouragement to Repent</a:t>
            </a:r>
          </a:p>
          <a:p>
            <a:pPr marL="228600" indent="-228600">
              <a:buAutoNum type="arabicPeriod"/>
            </a:pPr>
            <a:r>
              <a:rPr lang="en-US" sz="1200" u="sng" kern="1200" dirty="0" smtClean="0">
                <a:solidFill>
                  <a:schemeClr val="tx1"/>
                </a:solidFill>
                <a:effectLst/>
                <a:latin typeface="+mn-lt"/>
                <a:ea typeface="+mn-ea"/>
                <a:cs typeface="+mn-cs"/>
              </a:rPr>
              <a:t>Warning</a:t>
            </a:r>
            <a:r>
              <a:rPr lang="en-US" sz="1200" kern="1200" dirty="0" smtClean="0">
                <a:solidFill>
                  <a:schemeClr val="tx1"/>
                </a:solidFill>
                <a:effectLst/>
                <a:latin typeface="+mn-lt"/>
                <a:ea typeface="+mn-ea"/>
                <a:cs typeface="+mn-cs"/>
              </a:rPr>
              <a:t> if the Exhortation is Disobeyed or a</a:t>
            </a:r>
            <a:r>
              <a:rPr lang="en-US" sz="1200" kern="1200" baseline="0" dirty="0" smtClean="0">
                <a:solidFill>
                  <a:schemeClr val="tx1"/>
                </a:solidFill>
                <a:effectLst/>
                <a:latin typeface="+mn-lt"/>
                <a:ea typeface="+mn-ea"/>
                <a:cs typeface="+mn-cs"/>
              </a:rPr>
              <a:t> warning to prepare them for difficulties</a:t>
            </a:r>
            <a:endParaRPr lang="en-US" sz="1200" kern="1200" dirty="0" smtClean="0">
              <a:solidFill>
                <a:schemeClr val="tx1"/>
              </a:solidFill>
              <a:effectLst/>
              <a:latin typeface="+mn-lt"/>
              <a:ea typeface="+mn-ea"/>
              <a:cs typeface="+mn-cs"/>
            </a:endParaRPr>
          </a:p>
          <a:p>
            <a:pPr marL="228600" indent="-228600">
              <a:buAutoNum type="arabicPeriod"/>
            </a:pPr>
            <a:r>
              <a:rPr lang="en-US" sz="1200" u="sng" kern="1200" dirty="0" smtClean="0">
                <a:solidFill>
                  <a:schemeClr val="tx1"/>
                </a:solidFill>
                <a:effectLst/>
                <a:latin typeface="+mn-lt"/>
                <a:ea typeface="+mn-ea"/>
                <a:cs typeface="+mn-cs"/>
              </a:rPr>
              <a:t>Promise</a:t>
            </a:r>
            <a:r>
              <a:rPr lang="en-US" sz="1200" kern="1200" dirty="0" smtClean="0">
                <a:solidFill>
                  <a:schemeClr val="tx1"/>
                </a:solidFill>
                <a:effectLst/>
                <a:latin typeface="+mn-lt"/>
                <a:ea typeface="+mn-ea"/>
                <a:cs typeface="+mn-cs"/>
              </a:rPr>
              <a:t> for Faithfulness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27</a:t>
            </a:fld>
            <a:endParaRPr lang="en-GB" sz="1200">
              <a:solidFill>
                <a:prstClr val="white"/>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Times New Roman" charset="0"/>
              </a:rPr>
              <a:t>The first letter was sent to Ephesus,</a:t>
            </a:r>
            <a:r>
              <a:rPr lang="en-US" baseline="0" dirty="0" smtClean="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29</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Despite the many things the Ephesian church did right in</a:t>
            </a:r>
            <a:r>
              <a:rPr lang="en-US" baseline="0" dirty="0" smtClean="0">
                <a:latin typeface="Times New Roman" charset="0"/>
                <a:ea typeface="ＭＳ Ｐゴシック" charset="0"/>
                <a:cs typeface="ＭＳ Ｐゴシック" charset="0"/>
              </a:rPr>
              <a:t> their service for Christ, they were "busy but backslidden."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Our thoughts today turn to seven weeks ago from this day to All-Saints</a:t>
            </a:r>
            <a:r>
              <a:rPr lang="en-US" baseline="0" dirty="0" smtClean="0">
                <a:latin typeface="Times New Roman" charset="0"/>
                <a:ea typeface="ＭＳ Ｐゴシック" charset="0"/>
                <a:cs typeface="ＭＳ Ｐゴシック" charset="0"/>
              </a:rPr>
              <a:t> C</a:t>
            </a:r>
            <a:r>
              <a:rPr lang="en-US" dirty="0" smtClean="0">
                <a:latin typeface="Times New Roman" charset="0"/>
                <a:ea typeface="ＭＳ Ｐゴシック" charset="0"/>
                <a:cs typeface="ＭＳ Ｐゴシック" charset="0"/>
              </a:rPr>
              <a:t>hurch.</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30</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smtClean="0">
                <a:latin typeface="Times New Roman" charset="0"/>
                <a:ea typeface="ＭＳ Ｐゴシック" charset="0"/>
                <a:cs typeface="ＭＳ Ｐゴシック" charset="0"/>
              </a:rPr>
              <a:t>So today</a:t>
            </a:r>
            <a:r>
              <a:rPr lang="en-US" baseline="0" dirty="0" smtClean="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that Jesus has "been there, done that."</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t>31</a:t>
            </a:fld>
            <a:endParaRPr lang="en-US"/>
          </a:p>
        </p:txBody>
      </p:sp>
    </p:spTree>
    <p:extLst>
      <p:ext uri="{BB962C8B-B14F-4D97-AF65-F5344CB8AC3E}">
        <p14:creationId xmlns:p14="http://schemas.microsoft.com/office/powerpoint/2010/main" val="1921940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Smyrna was a seaport city</a:t>
            </a:r>
            <a:r>
              <a:rPr lang="en-US" baseline="0" dirty="0" smtClean="0">
                <a:latin typeface="Times New Roman" charset="0"/>
                <a:ea typeface="ＭＳ Ｐゴシック" charset="0"/>
                <a:cs typeface="ＭＳ Ｐゴシック" charset="0"/>
              </a:rPr>
              <a:t> like Ephesus, about 35 miles north.  It still exists today with the name of Izmir.</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32</a:t>
            </a:fld>
            <a:endParaRPr lang="en-GB" sz="12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pain good?  Most of us do not think so!</a:t>
            </a:r>
          </a:p>
          <a:p>
            <a:r>
              <a:rPr lang="en-US" dirty="0" smtClean="0"/>
              <a:t>• Isaac</a:t>
            </a:r>
          </a:p>
          <a:p>
            <a:r>
              <a:rPr lang="en-US" dirty="0" smtClean="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smtClean="0"/>
              <a:t>"We're doing the best we can to just teach him; he knows blood is bad," said Brown. "We taught him even when he was little to say '</a:t>
            </a:r>
            <a:r>
              <a:rPr lang="en-US" dirty="0" err="1" smtClean="0"/>
              <a:t>ow</a:t>
            </a:r>
            <a:r>
              <a:rPr lang="en-US" dirty="0" smtClean="0"/>
              <a:t>.' You don't have to tell normal kids to say '</a:t>
            </a:r>
            <a:r>
              <a:rPr lang="en-US" dirty="0" err="1" smtClean="0"/>
              <a:t>ow</a:t>
            </a:r>
            <a:r>
              <a:rPr lang="en-US" dirty="0" smtClean="0"/>
              <a:t>.'"</a:t>
            </a:r>
          </a:p>
          <a:p>
            <a:r>
              <a:rPr lang="en-US" dirty="0" smtClean="0"/>
              <a:t>• Baby</a:t>
            </a:r>
          </a:p>
          <a:p>
            <a:r>
              <a:rPr lang="en-US" dirty="0" smtClean="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smtClean="0"/>
              <a:t>• Leg</a:t>
            </a:r>
          </a:p>
          <a:p>
            <a:r>
              <a:rPr lang="en-US" dirty="0" smtClean="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t>35</a:t>
            </a:fld>
            <a:endParaRPr lang="en-US"/>
          </a:p>
        </p:txBody>
      </p:sp>
    </p:spTree>
    <p:extLst>
      <p:ext uri="{BB962C8B-B14F-4D97-AF65-F5344CB8AC3E}">
        <p14:creationId xmlns:p14="http://schemas.microsoft.com/office/powerpoint/2010/main" val="3693456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smtClean="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quote</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t>36</a:t>
            </a:fld>
            <a:endParaRPr lang="en-US"/>
          </a:p>
        </p:txBody>
      </p:sp>
    </p:spTree>
    <p:extLst>
      <p:ext uri="{BB962C8B-B14F-4D97-AF65-F5344CB8AC3E}">
        <p14:creationId xmlns:p14="http://schemas.microsoft.com/office/powerpoint/2010/main" val="3336388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40</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a:t>
            </a:r>
            <a:r>
              <a:rPr lang="en-US" dirty="0" smtClean="0">
                <a:latin typeface="Times New Roman" charset="0"/>
                <a:ea typeface="ＭＳ Ｐゴシック" charset="0"/>
                <a:cs typeface="ＭＳ Ｐゴシック" charset="0"/>
              </a:rPr>
              <a:t>Nero</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41</a:t>
            </a:fld>
            <a:endParaRPr lang="en-GB" sz="12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latin typeface="Calibri"/>
              </a:rPr>
              <a:pPr/>
              <a:t>43</a:t>
            </a:fld>
            <a:endParaRPr lang="en-US">
              <a:solidFill>
                <a:prstClr val="black"/>
              </a:solidFill>
              <a:latin typeface="Calibri"/>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church is located in the northern region of Pakistan in the city of</a:t>
            </a:r>
            <a:r>
              <a:rPr lang="en-US" baseline="0" dirty="0" smtClean="0">
                <a:latin typeface="Times New Roman" charset="0"/>
                <a:ea typeface="ＭＳ Ｐゴシック" charset="0"/>
                <a:cs typeface="ＭＳ Ｐゴシック" charset="0"/>
              </a:rPr>
              <a:t> Peshawar, close to the border with Afghanistan.</a:t>
            </a:r>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Indian Christians burn Pakistan’s flag to protest church attack in Peshawar - See more at: http://</a:t>
            </a:r>
            <a:r>
              <a:rPr lang="en-US" dirty="0" err="1" smtClean="0">
                <a:effectLst/>
              </a:rPr>
              <a:t>post.jagran.com</a:t>
            </a:r>
            <a:r>
              <a:rPr lang="en-US" dirty="0" smtClean="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smtClean="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We have committed S$3000</a:t>
            </a:r>
            <a:r>
              <a:rPr lang="en-US" baseline="0" dirty="0" smtClean="0">
                <a:latin typeface="Times New Roman" charset="0"/>
                <a:ea typeface="ＭＳ Ｐゴシック" charset="0"/>
                <a:cs typeface="ＭＳ Ｐゴシック" charset="0"/>
              </a:rPr>
              <a:t> to help 6 families who lost their bread winners for three months.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52</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a:t>
            </a:r>
            <a:r>
              <a:rPr lang="en-US" dirty="0" smtClean="0">
                <a:latin typeface="Times New Roman" charset="0"/>
                <a:ea typeface="ＭＳ Ｐゴシック" charset="0"/>
                <a:cs typeface="ＭＳ Ｐゴシック" charset="0"/>
              </a:rPr>
              <a:t>Nero</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53</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54</a:t>
            </a:fld>
            <a:endParaRPr lang="en-GB" sz="1200">
              <a:solidFill>
                <a:prstClr val="whit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Inside the church it looks much like many others in that region where the men and the women sit on opposite sides.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55</a:t>
            </a:fld>
            <a:endParaRPr lang="en-GB" sz="1200">
              <a:solidFill>
                <a:prstClr val="white"/>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56</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821FF-E2B9-374F-ADB7-CFBB2C89E629}" type="slidenum">
              <a:rPr lang="en-GB" sz="1200">
                <a:solidFill>
                  <a:prstClr val="white"/>
                </a:solidFill>
              </a:rPr>
              <a:pPr/>
              <a:t>57</a:t>
            </a:fld>
            <a:endParaRPr lang="en-GB" sz="1200">
              <a:solidFill>
                <a:prstClr val="white"/>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58</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59</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a:t>
            </a:r>
            <a:r>
              <a:rPr lang="en-US" dirty="0" smtClean="0">
                <a:latin typeface="Times New Roman" charset="0"/>
                <a:ea typeface="ＭＳ Ｐゴシック" charset="0"/>
                <a:cs typeface="ＭＳ Ｐゴシック" charset="0"/>
              </a:rPr>
              <a:t>Diana</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 has been presented in the two houses of the US Congress several times</a:t>
            </a:r>
            <a:r>
              <a:rPr lang="en-US" baseline="0" dirty="0" smtClean="0"/>
              <a:t> in the past 40 years, each time being defeated.  However, the margin of defeat is narrowing and proponents are at </a:t>
            </a:r>
            <a:r>
              <a:rPr lang="en-US" baseline="0" smtClean="0"/>
              <a:t>it again.</a:t>
            </a:r>
            <a:endParaRPr lang="en-US"/>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98819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smtClean="0">
                <a:effectLst/>
              </a:rPr>
              <a:t> </a:t>
            </a:r>
            <a:endParaRPr lang="en-US" dirty="0" smtClean="0"/>
          </a:p>
          <a:p>
            <a:endParaRPr lang="en-US" dirty="0" smtClean="0"/>
          </a:p>
          <a:p>
            <a:r>
              <a:rPr lang="en-US" dirty="0" smtClean="0"/>
              <a:t>http://</a:t>
            </a:r>
            <a:r>
              <a:rPr lang="en-US" dirty="0" err="1" smtClean="0"/>
              <a:t>www.washingtonblade.com</a:t>
            </a:r>
            <a:r>
              <a:rPr lang="en-US" dirty="0" smtClean="0"/>
              <a:t>/2013/10/30/</a:t>
            </a:r>
            <a:r>
              <a:rPr lang="en-US" dirty="0" err="1" smtClean="0"/>
              <a:t>enda</a:t>
            </a:r>
            <a:r>
              <a:rPr lang="en-US" dirty="0" smtClean="0"/>
              <a:t>-heats/</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On 22 September 2013 after the service the believers gathered outside</a:t>
            </a:r>
            <a:r>
              <a:rPr lang="en-US" baseline="0" dirty="0" smtClean="0">
                <a:latin typeface="Times New Roman" charset="0"/>
                <a:ea typeface="ＭＳ Ｐゴシック" charset="0"/>
                <a:cs typeface="ＭＳ Ｐゴシック" charset="0"/>
              </a:rPr>
              <a:t> the building in the courtyard to talk, to eat—over 200 men, women, and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Infiltrating</a:t>
            </a:r>
            <a:r>
              <a:rPr lang="en-US" sz="1200" kern="1200" baseline="0" dirty="0" smtClean="0">
                <a:solidFill>
                  <a:schemeClr val="tx1"/>
                </a:solidFill>
                <a:effectLst/>
                <a:latin typeface="+mn-lt"/>
                <a:ea typeface="+mn-ea"/>
                <a:cs typeface="+mn-cs"/>
              </a:rPr>
              <a:t> the crowd were t</a:t>
            </a:r>
            <a:r>
              <a:rPr lang="en-US" sz="1200" kern="1200" dirty="0" smtClean="0">
                <a:solidFill>
                  <a:schemeClr val="tx1"/>
                </a:solidFill>
                <a:effectLst/>
                <a:latin typeface="+mn-lt"/>
                <a:ea typeface="+mn-ea"/>
                <a:cs typeface="+mn-cs"/>
              </a:rPr>
              <a:t>wo suicide bombers, who struck the All Saints Church members after their service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Sunday, killing more more</a:t>
            </a:r>
            <a:r>
              <a:rPr lang="en-US" sz="1200" kern="1200" baseline="0" dirty="0" smtClean="0">
                <a:solidFill>
                  <a:schemeClr val="tx1"/>
                </a:solidFill>
                <a:effectLst/>
                <a:latin typeface="+mn-lt"/>
                <a:ea typeface="+mn-ea"/>
                <a:cs typeface="+mn-cs"/>
              </a:rPr>
              <a:t> than 90 </a:t>
            </a:r>
            <a:r>
              <a:rPr lang="en-US" sz="1200" kern="1200" dirty="0" smtClean="0">
                <a:solidFill>
                  <a:schemeClr val="tx1"/>
                </a:solidFill>
                <a:effectLst/>
                <a:latin typeface="+mn-lt"/>
                <a:ea typeface="+mn-ea"/>
                <a:cs typeface="+mn-cs"/>
              </a:rPr>
              <a:t>people and wounding more than 150. The victims included many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None of us can imagine the horror of that moment.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None of us can.</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62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8434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23324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83983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62310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953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59" indent="0" algn="ctr">
              <a:buNone/>
              <a:defRPr/>
            </a:lvl2pPr>
            <a:lvl3pPr marL="914118" indent="0" algn="ctr">
              <a:buNone/>
              <a:defRPr/>
            </a:lvl3pPr>
            <a:lvl4pPr marL="1371180" indent="0" algn="ctr">
              <a:buNone/>
              <a:defRPr/>
            </a:lvl4pPr>
            <a:lvl5pPr marL="1828239" indent="0" algn="ctr">
              <a:buNone/>
              <a:defRPr/>
            </a:lvl5pPr>
            <a:lvl6pPr marL="2285298" indent="0" algn="ctr">
              <a:buNone/>
              <a:defRPr/>
            </a:lvl6pPr>
            <a:lvl7pPr marL="2742360" indent="0" algn="ctr">
              <a:buNone/>
              <a:defRPr/>
            </a:lvl7pPr>
            <a:lvl8pPr marL="3199416" indent="0" algn="ctr">
              <a:buNone/>
              <a:defRPr/>
            </a:lvl8pPr>
            <a:lvl9pPr marL="36564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662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679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898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645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132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14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3677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881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139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9161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063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0834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21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5913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332790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45578"/>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329605877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7069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03410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33516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181990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8275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783455467"/>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3934596914"/>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1727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10569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406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35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7404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3569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527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017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3922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5431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7844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106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1592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5000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999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8184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105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2386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5971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7509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6115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7334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5898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781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05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04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1064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4113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226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01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4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587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603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125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65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83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514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686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165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154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645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415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3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939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60346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8/6/17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940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8/6/17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9013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8/6/17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8584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0729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8/6/17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0688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1412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8/6/17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8503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071"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071"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071"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1"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2152554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23224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654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460561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1004718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426923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911103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2061384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2559162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3276499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148906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1"/>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1" y="304801"/>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1757173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69586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845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996676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664513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71031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2908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08525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97574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532191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11262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713834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8046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652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97804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89632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4856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13201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6077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03574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25498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79499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48730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124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611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82133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877525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57266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Tree>
    <p:extLst>
      <p:ext uri="{BB962C8B-B14F-4D97-AF65-F5344CB8AC3E}">
        <p14:creationId xmlns:p14="http://schemas.microsoft.com/office/powerpoint/2010/main" val="25794917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6732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896149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097681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08239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134041745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42059107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789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45094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46353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633315"/>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7866498"/>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402193235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81805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95607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995720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741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96190665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30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4222496954"/>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957246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114663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858297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0291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2662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719245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46909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92978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847118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slideLayout" Target="../slideLayouts/slideLayout140.xml"/><Relationship Id="rId14" Type="http://schemas.openxmlformats.org/officeDocument/2006/relationships/theme" Target="../theme/theme12.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3.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651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a:defRPr sz="1400">
                <a:latin typeface="Times New Roman" pitchFamily="-111" charset="0"/>
                <a:ea typeface="+mn-ea"/>
                <a:cs typeface="+mn-cs"/>
              </a:defRPr>
            </a:lvl1pPr>
          </a:lstStyle>
          <a:p>
            <a:pPr defTabSz="914118"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400">
                <a:latin typeface="Times New Roman" charset="0"/>
              </a:defRPr>
            </a:lvl1pPr>
          </a:lstStyle>
          <a:p>
            <a:pPr defTabSz="914118"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118"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18688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59" algn="ctr" rtl="0" eaLnBrk="0" fontAlgn="base" hangingPunct="0">
        <a:spcBef>
          <a:spcPct val="0"/>
        </a:spcBef>
        <a:spcAft>
          <a:spcPct val="0"/>
        </a:spcAft>
        <a:defRPr sz="4400">
          <a:solidFill>
            <a:schemeClr val="tx2"/>
          </a:solidFill>
          <a:latin typeface="Times New Roman" pitchFamily="-112" charset="0"/>
        </a:defRPr>
      </a:lvl6pPr>
      <a:lvl7pPr marL="914118" algn="ctr" rtl="0" eaLnBrk="0" fontAlgn="base" hangingPunct="0">
        <a:spcBef>
          <a:spcPct val="0"/>
        </a:spcBef>
        <a:spcAft>
          <a:spcPct val="0"/>
        </a:spcAft>
        <a:defRPr sz="4400">
          <a:solidFill>
            <a:schemeClr val="tx2"/>
          </a:solidFill>
          <a:latin typeface="Times New Roman" pitchFamily="-112" charset="0"/>
        </a:defRPr>
      </a:lvl7pPr>
      <a:lvl8pPr marL="1371180" algn="ctr" rtl="0" eaLnBrk="0" fontAlgn="base" hangingPunct="0">
        <a:spcBef>
          <a:spcPct val="0"/>
        </a:spcBef>
        <a:spcAft>
          <a:spcPct val="0"/>
        </a:spcAft>
        <a:defRPr sz="4400">
          <a:solidFill>
            <a:schemeClr val="tx2"/>
          </a:solidFill>
          <a:latin typeface="Times New Roman" pitchFamily="-112" charset="0"/>
        </a:defRPr>
      </a:lvl8pPr>
      <a:lvl9pPr marL="1828239" algn="ctr" rtl="0" eaLnBrk="0" fontAlgn="base" hangingPunct="0">
        <a:spcBef>
          <a:spcPct val="0"/>
        </a:spcBef>
        <a:spcAft>
          <a:spcPct val="0"/>
        </a:spcAft>
        <a:defRPr sz="4400">
          <a:solidFill>
            <a:schemeClr val="tx2"/>
          </a:solidFill>
          <a:latin typeface="Times New Roman" pitchFamily="-112" charset="0"/>
        </a:defRPr>
      </a:lvl9pPr>
    </p:titleStyle>
    <p:bodyStyle>
      <a:lvl1pPr marL="342796" indent="-342796"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722" indent="-28566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47" indent="-228529"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708" indent="-228529"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770" indent="-228529"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830"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888"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949"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006"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65458763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8684501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76250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9"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876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wrap="square" lIns="91407" tIns="45704" rIns="91407" bIns="45704" numCol="1" anchor="ctr" anchorCtr="0" compatLnSpc="1">
            <a:prstTxWarp prst="textNoShape">
              <a:avLst/>
            </a:prstTxWarp>
          </a:bodyPr>
          <a:lstStyle>
            <a:lvl1pPr>
              <a:defRPr sz="1200">
                <a:solidFill>
                  <a:srgbClr val="898989"/>
                </a:solidFill>
                <a:cs typeface="Arial" charset="0"/>
              </a:defRPr>
            </a:lvl1pPr>
          </a:lstStyle>
          <a:p>
            <a:pPr defTabSz="914071" fontAlgn="base">
              <a:spcBef>
                <a:spcPct val="0"/>
              </a:spcBef>
              <a:spcAft>
                <a:spcPct val="0"/>
              </a:spcAft>
              <a:defRPr/>
            </a:pPr>
            <a:fld id="{5EB0D919-EDB4-8743-A5D1-15D46F001DFF}" type="datetimeFigureOut">
              <a:rPr lang="en-US" smtClean="0">
                <a:latin typeface="Calibri" charset="0"/>
                <a:ea typeface="ＭＳ Ｐゴシック" charset="0"/>
              </a:rPr>
              <a:pPr defTabSz="914071" fontAlgn="base">
                <a:spcBef>
                  <a:spcPct val="0"/>
                </a:spcBef>
                <a:spcAft>
                  <a:spcPct val="0"/>
                </a:spcAft>
                <a:defRPr/>
              </a:pPr>
              <a:t>8/6/17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07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wrap="square" lIns="91407" tIns="45704" rIns="91407" bIns="45704" numCol="1" anchor="ctr" anchorCtr="0" compatLnSpc="1">
            <a:prstTxWarp prst="textNoShape">
              <a:avLst/>
            </a:prstTxWarp>
          </a:bodyPr>
          <a:lstStyle>
            <a:lvl1pPr algn="r">
              <a:defRPr sz="1200">
                <a:solidFill>
                  <a:srgbClr val="898989"/>
                </a:solidFill>
                <a:cs typeface="Arial" charset="0"/>
              </a:defRPr>
            </a:lvl1pPr>
          </a:lstStyle>
          <a:p>
            <a:pPr defTabSz="914071" fontAlgn="base">
              <a:spcBef>
                <a:spcPct val="0"/>
              </a:spcBef>
              <a:spcAft>
                <a:spcPct val="0"/>
              </a:spcAft>
              <a:defRPr/>
            </a:pPr>
            <a:fld id="{5288216F-FFFC-3747-8B74-5640D5C1CD8D}" type="slidenum">
              <a:rPr lang="en-US" smtClean="0">
                <a:latin typeface="Calibri" charset="0"/>
                <a:ea typeface="ＭＳ Ｐゴシック" charset="0"/>
              </a:rPr>
              <a:pPr defTabSz="914071"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58600335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35" algn="ctr" rtl="0" fontAlgn="base">
        <a:spcBef>
          <a:spcPct val="0"/>
        </a:spcBef>
        <a:spcAft>
          <a:spcPct val="0"/>
        </a:spcAft>
        <a:defRPr sz="4400">
          <a:solidFill>
            <a:schemeClr val="tx1"/>
          </a:solidFill>
          <a:latin typeface="Calibri" charset="0"/>
          <a:ea typeface="ＭＳ Ｐゴシック" charset="0"/>
        </a:defRPr>
      </a:lvl6pPr>
      <a:lvl7pPr marL="914071" algn="ctr" rtl="0" fontAlgn="base">
        <a:spcBef>
          <a:spcPct val="0"/>
        </a:spcBef>
        <a:spcAft>
          <a:spcPct val="0"/>
        </a:spcAft>
        <a:defRPr sz="4400">
          <a:solidFill>
            <a:schemeClr val="tx1"/>
          </a:solidFill>
          <a:latin typeface="Calibri" charset="0"/>
          <a:ea typeface="ＭＳ Ｐゴシック" charset="0"/>
        </a:defRPr>
      </a:lvl7pPr>
      <a:lvl8pPr marL="1371110" algn="ctr" rtl="0" fontAlgn="base">
        <a:spcBef>
          <a:spcPct val="0"/>
        </a:spcBef>
        <a:spcAft>
          <a:spcPct val="0"/>
        </a:spcAft>
        <a:defRPr sz="4400">
          <a:solidFill>
            <a:schemeClr val="tx1"/>
          </a:solidFill>
          <a:latin typeface="Calibri" charset="0"/>
          <a:ea typeface="ＭＳ Ｐゴシック" charset="0"/>
        </a:defRPr>
      </a:lvl8pPr>
      <a:lvl9pPr marL="1828146" algn="ctr" rtl="0" fontAlgn="base">
        <a:spcBef>
          <a:spcPct val="0"/>
        </a:spcBef>
        <a:spcAft>
          <a:spcPct val="0"/>
        </a:spcAft>
        <a:defRPr sz="4400">
          <a:solidFill>
            <a:schemeClr val="tx1"/>
          </a:solidFill>
          <a:latin typeface="Calibri" charset="0"/>
          <a:ea typeface="ＭＳ Ｐゴシック" charset="0"/>
        </a:defRPr>
      </a:lvl9pPr>
    </p:titleStyle>
    <p:bodyStyle>
      <a:lvl1pPr marL="342778" indent="-342778"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84" indent="-285647"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89" indent="-22851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26" indent="-22851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65" indent="-22851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7"/>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071"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071"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071"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071"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1"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071"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071" fontAlgn="base">
              <a:spcBef>
                <a:spcPct val="0"/>
              </a:spcBef>
              <a:spcAft>
                <a:spcPct val="0"/>
              </a:spcAft>
            </a:pPr>
            <a:fld id="{3BCAEFB6-1F61-914E-9E37-845723F6D8D1}" type="slidenum">
              <a:rPr lang="en-US" smtClean="0">
                <a:ea typeface="ＭＳ Ｐゴシック" charset="0"/>
              </a:rPr>
              <a:pPr defTabSz="914071"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2001081482"/>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03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071"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11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14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778" indent="-342778"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684" indent="-285647"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2589" indent="-228517"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599626" indent="-228517"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6665" indent="-228517"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36302396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261176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86341189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0499014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64140648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2.jpeg"/><Relationship Id="rId1" Type="http://schemas.openxmlformats.org/officeDocument/2006/relationships/themeOverride" Target="../theme/themeOverride1.xml"/><Relationship Id="rId2"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2.jpeg"/><Relationship Id="rId1" Type="http://schemas.openxmlformats.org/officeDocument/2006/relationships/themeOverride" Target="../theme/themeOverride2.xml"/><Relationship Id="rId2"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2.jpeg"/><Relationship Id="rId1" Type="http://schemas.openxmlformats.org/officeDocument/2006/relationships/themeOverride" Target="../theme/themeOverride3.xml"/><Relationship Id="rId2"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7.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5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32.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3.xml"/><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8.xml"/><Relationship Id="rId3"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49.xml"/><Relationship Id="rId3" Type="http://schemas.openxmlformats.org/officeDocument/2006/relationships/image" Target="../media/image2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0.xml"/><Relationship Id="rId3" Type="http://schemas.openxmlformats.org/officeDocument/2006/relationships/image" Target="../media/image2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2.xml"/><Relationship Id="rId3" Type="http://schemas.openxmlformats.org/officeDocument/2006/relationships/image" Target="../media/image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smtClean="0">
                <a:solidFill>
                  <a:srgbClr val="E5E5FF"/>
                </a:solidFill>
                <a:latin typeface="Arial" charset="0"/>
                <a:cs typeface="Arial" charset="0"/>
              </a:rPr>
              <a:t>Rick </a:t>
            </a:r>
            <a:r>
              <a:rPr lang="en-US" sz="1600" b="1" dirty="0">
                <a:solidFill>
                  <a:srgbClr val="E5E5FF"/>
                </a:solidFill>
                <a:latin typeface="Arial" charset="0"/>
                <a:cs typeface="Arial" charset="0"/>
              </a:rPr>
              <a:t>Griffith • </a:t>
            </a:r>
            <a:r>
              <a:rPr lang="en-US" sz="1600" b="1" dirty="0" smtClean="0">
                <a:solidFill>
                  <a:srgbClr val="E5E5FF"/>
                </a:solidFill>
                <a:latin typeface="Arial" charset="0"/>
                <a:cs typeface="Arial" charset="0"/>
              </a:rPr>
              <a:t>Crossroads International Church </a:t>
            </a:r>
            <a:r>
              <a:rPr lang="en-US" sz="1600" b="1" dirty="0">
                <a:solidFill>
                  <a:srgbClr val="E5E5FF"/>
                </a:solidFill>
                <a:latin typeface="Arial" charset="0"/>
                <a:cs typeface="Arial" charset="0"/>
              </a:rPr>
              <a:t>• BibleStudyDownloads.org</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Suffering Yet Steadfast</a:t>
            </a:r>
            <a:endParaRPr lang="en-US" b="1" dirty="0">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The Church of Smyrna</a:t>
            </a:r>
            <a:br>
              <a:rPr lang="en-US" sz="5400" b="1" dirty="0">
                <a:effectLst>
                  <a:glow rad="241300">
                    <a:schemeClr val="tx1"/>
                  </a:glow>
                </a:effectLst>
                <a:latin typeface="Arial" charset="0"/>
                <a:ea typeface="ＭＳ Ｐゴシック" charset="0"/>
              </a:rPr>
            </a:br>
            <a:r>
              <a:rPr lang="en-US" sz="4000" b="1" dirty="0">
                <a:effectLst>
                  <a:glow rad="241300">
                    <a:schemeClr val="tx1"/>
                  </a:glow>
                </a:effectLst>
                <a:latin typeface="Arial" charset="0"/>
                <a:ea typeface="ＭＳ Ｐゴシック" charset="0"/>
              </a:rPr>
              <a:t>(Rev. 2:8-11)</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12409079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Eshaan &amp; </a:t>
            </a:r>
            <a:r>
              <a:rPr lang="en-US" sz="5400" b="1" dirty="0" err="1">
                <a:effectLst>
                  <a:glow rad="241300">
                    <a:schemeClr val="tx1"/>
                  </a:glow>
                </a:effectLst>
                <a:latin typeface="Arial" charset="0"/>
                <a:ea typeface="ＭＳ Ｐゴシック" charset="0"/>
              </a:rPr>
              <a:t>Neha</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smtClean="0">
                <a:effectLst>
                  <a:glow rad="241300">
                    <a:schemeClr val="tx1"/>
                  </a:glow>
                </a:effectLst>
                <a:latin typeface="Arial" charset="0"/>
                <a:ea typeface="ＭＳ Ｐゴシック" charset="0"/>
              </a:rPr>
              <a:t>90 killed</a:t>
            </a:r>
          </a:p>
          <a:p>
            <a:r>
              <a:rPr lang="en-US" sz="5400" b="1" dirty="0" smtClean="0">
                <a:effectLst>
                  <a:glow rad="241300">
                    <a:schemeClr val="tx1"/>
                  </a:glow>
                </a:effectLst>
                <a:latin typeface="Arial" charset="0"/>
                <a:ea typeface="ＭＳ Ｐゴシック" charset="0"/>
              </a:rPr>
              <a:t>150 wounded</a:t>
            </a:r>
            <a:endParaRPr lang="en-US" sz="5400" b="1" dirty="0">
              <a:effectLst>
                <a:glow rad="241300">
                  <a:schemeClr val="tx1"/>
                </a:glow>
              </a:effectLst>
              <a:latin typeface="Arial" charset="0"/>
              <a:ea typeface="ＭＳ Ｐゴシック" charset="0"/>
            </a:endParaRPr>
          </a:p>
          <a:p>
            <a:r>
              <a:rPr lang="en-US" sz="5400" b="1" dirty="0">
                <a:effectLst>
                  <a:glow rad="241300">
                    <a:schemeClr val="tx1"/>
                  </a:glow>
                </a:effectLst>
                <a:latin typeface="Arial" charset="0"/>
                <a:ea typeface="ＭＳ Ｐゴシック" charset="0"/>
              </a:rPr>
              <a:t>13 widows</a:t>
            </a:r>
          </a:p>
          <a:p>
            <a:r>
              <a:rPr lang="en-US" sz="5400" b="1" dirty="0">
                <a:effectLst>
                  <a:glow rad="241300">
                    <a:schemeClr val="tx1"/>
                  </a:glow>
                </a:effectLst>
                <a:latin typeface="Arial" charset="0"/>
                <a:ea typeface="ＭＳ Ｐゴシック" charset="0"/>
              </a:rPr>
              <a:t>36 orphans</a:t>
            </a:r>
          </a:p>
          <a:p>
            <a:r>
              <a:rPr lang="en-US" sz="5400" b="1" dirty="0">
                <a:effectLst>
                  <a:glow rad="241300">
                    <a:schemeClr val="tx1"/>
                  </a:glow>
                </a:effectLst>
                <a:latin typeface="Arial" charset="0"/>
                <a:ea typeface="ＭＳ Ｐゴシック" charset="0"/>
              </a:rPr>
              <a:t>53 families lost bread winners</a:t>
            </a:r>
          </a:p>
        </p:txBody>
      </p:sp>
    </p:spTree>
    <p:extLst>
      <p:ext uri="{BB962C8B-B14F-4D97-AF65-F5344CB8AC3E}">
        <p14:creationId xmlns:p14="http://schemas.microsoft.com/office/powerpoint/2010/main" val="1982030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24241277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Doctors Absent</a:t>
            </a:r>
          </a:p>
        </p:txBody>
      </p:sp>
    </p:spTree>
    <p:extLst>
      <p:ext uri="{BB962C8B-B14F-4D97-AF65-F5344CB8AC3E}">
        <p14:creationId xmlns:p14="http://schemas.microsoft.com/office/powerpoint/2010/main" val="4689843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Tree>
    <p:extLst>
      <p:ext uri="{BB962C8B-B14F-4D97-AF65-F5344CB8AC3E}">
        <p14:creationId xmlns:p14="http://schemas.microsoft.com/office/powerpoint/2010/main" val="40627185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en-US" b="1" dirty="0" smtClean="0">
                <a:latin typeface="Arial" charset="0"/>
                <a:ea typeface="ＭＳ Ｐゴシック" charset="0"/>
              </a:rPr>
              <a:t>In what area are you "taking hits" for your faith in Christ?</a:t>
            </a:r>
            <a:endParaRPr lang="en-US" b="1" dirty="0">
              <a:latin typeface="Arial" charset="0"/>
              <a:ea typeface="ＭＳ Ｐゴシック" charset="0"/>
            </a:endParaRPr>
          </a:p>
        </p:txBody>
      </p:sp>
    </p:spTree>
    <p:extLst>
      <p:ext uri="{BB962C8B-B14F-4D97-AF65-F5344CB8AC3E}">
        <p14:creationId xmlns:p14="http://schemas.microsoft.com/office/powerpoint/2010/main" val="1070845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en-US" b="1" dirty="0">
                <a:latin typeface="Arial" charset="0"/>
                <a:ea typeface="ＭＳ Ｐゴシック" charset="0"/>
              </a:rPr>
              <a:t>How does Jesus want you to respond to suffering?</a:t>
            </a:r>
          </a:p>
        </p:txBody>
      </p:sp>
    </p:spTree>
    <p:extLst>
      <p:ext uri="{BB962C8B-B14F-4D97-AF65-F5344CB8AC3E}">
        <p14:creationId xmlns:p14="http://schemas.microsoft.com/office/powerpoint/2010/main" val="35677631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smtClean="0">
                <a:latin typeface="Arial" charset="0"/>
                <a:ea typeface="ＭＳ Ｐゴシック" charset="0"/>
              </a:rPr>
              <a:t>Christ</a:t>
            </a:r>
            <a:r>
              <a:rPr lang="fr-FR" b="1" dirty="0" smtClean="0">
                <a:latin typeface="Arial" charset="0"/>
                <a:ea typeface="ＭＳ Ｐゴシック" charset="0"/>
              </a:rPr>
              <a:t>'</a:t>
            </a:r>
            <a:r>
              <a:rPr lang="en-US" b="1" dirty="0" smtClean="0">
                <a:latin typeface="Arial" charset="0"/>
                <a:ea typeface="ＭＳ Ｐゴシック" charset="0"/>
              </a:rPr>
              <a:t>s Writing Ministry</a:t>
            </a:r>
            <a:endParaRPr lang="en-US" b="1" dirty="0">
              <a:latin typeface="Arial" charset="0"/>
              <a:ea typeface="ＭＳ Ｐゴシック" charset="0"/>
            </a:endParaRPr>
          </a:p>
        </p:txBody>
      </p:sp>
    </p:spTree>
    <p:extLst>
      <p:ext uri="{BB962C8B-B14F-4D97-AF65-F5344CB8AC3E}">
        <p14:creationId xmlns:p14="http://schemas.microsoft.com/office/powerpoint/2010/main" val="34396279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en-US" b="1" dirty="0" smtClean="0">
                <a:latin typeface="Alan Den"/>
                <a:cs typeface="Alan Den"/>
              </a:rPr>
              <a:t>If Jesus wrote a letter to </a:t>
            </a:r>
            <a:r>
              <a:rPr lang="en-US" sz="6600" b="1" dirty="0">
                <a:solidFill>
                  <a:srgbClr val="FFFF00"/>
                </a:solidFill>
                <a:latin typeface="Alan Den"/>
                <a:cs typeface="Alan Den"/>
              </a:rPr>
              <a:t>our</a:t>
            </a:r>
            <a:r>
              <a:rPr lang="en-US" sz="6600" b="1" dirty="0">
                <a:latin typeface="Alan Den"/>
                <a:cs typeface="Alan Den"/>
              </a:rPr>
              <a:t> </a:t>
            </a:r>
            <a:r>
              <a:rPr lang="en-US" b="1" dirty="0" smtClean="0">
                <a:latin typeface="Alan Den"/>
                <a:cs typeface="Alan Den"/>
              </a:rPr>
              <a:t>church, </a:t>
            </a:r>
            <a:br>
              <a:rPr lang="en-US" b="1" dirty="0" smtClean="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59155" cy="923330"/>
          </a:xfrm>
          <a:prstGeom prst="rect">
            <a:avLst/>
          </a:prstGeom>
          <a:noFill/>
        </p:spPr>
        <p:txBody>
          <a:bodyPr wrap="none" lIns="91407" tIns="45704" rIns="91407" bIns="45704" rtlCol="0">
            <a:spAutoFit/>
          </a:bodyPr>
          <a:lstStyle/>
          <a:p>
            <a:pPr defTabSz="914071"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algn="ctr" defTabSz="914071"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29671246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smtClean="0">
                <a:effectLst>
                  <a:glow rad="241300">
                    <a:schemeClr val="tx1"/>
                  </a:glow>
                </a:effectLst>
                <a:latin typeface="Arial" charset="0"/>
                <a:ea typeface="ＭＳ Ｐゴシック" charset="0"/>
              </a:rPr>
              <a:t>IDOP</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smtClean="0">
                <a:solidFill>
                  <a:srgbClr val="FFFFFF"/>
                </a:solidFill>
                <a:effectLst>
                  <a:glow rad="241300">
                    <a:srgbClr val="000000"/>
                  </a:glow>
                </a:effectLst>
                <a:latin typeface="Arial" charset="0"/>
                <a:ea typeface="ＭＳ Ｐゴシック" charset="0"/>
              </a:rPr>
              <a:t>International Day of Prayer for the Persecuted Church 10 Nov 2013</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8436183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6196" name="Title 1"/>
          <p:cNvSpPr>
            <a:spLocks noGrp="1"/>
          </p:cNvSpPr>
          <p:nvPr>
            <p:ph type="title"/>
          </p:nvPr>
        </p:nvSpPr>
        <p:spPr>
          <a:xfrm>
            <a:off x="-31750" y="-26988"/>
            <a:ext cx="9212263" cy="719138"/>
          </a:xfrm>
        </p:spPr>
        <p:txBody>
          <a:bodyPr/>
          <a:lstStyle/>
          <a:p>
            <a:r>
              <a:rPr lang="en-US">
                <a:latin typeface="Arial" charset="0"/>
                <a:ea typeface="ＭＳ Ｐゴシック" charset="0"/>
              </a:rPr>
              <a:t>Asia Minor in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622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5689891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7220611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47739368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1"/>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sp>
        <p:nvSpPr>
          <p:cNvPr id="3" name="Title 1"/>
          <p:cNvSpPr txBox="1">
            <a:spLocks/>
          </p:cNvSpPr>
          <p:nvPr/>
        </p:nvSpPr>
        <p:spPr bwMode="auto">
          <a:xfrm>
            <a:off x="0" y="2210551"/>
            <a:ext cx="9144000" cy="437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600" b="1" dirty="0">
                <a:solidFill>
                  <a:prstClr val="white"/>
                </a:solidFill>
                <a:effectLst>
                  <a:glow rad="152400">
                    <a:prstClr val="black"/>
                  </a:glow>
                </a:effectLst>
                <a:latin typeface="Arial"/>
                <a:cs typeface="Arial"/>
              </a:rPr>
              <a:t>"This is the meaning of the mystery of the seven stars you saw in my right hand and the seven gold lampstands: </a:t>
            </a:r>
            <a:br>
              <a:rPr lang="en-US" sz="3600" b="1" dirty="0">
                <a:solidFill>
                  <a:prstClr val="white"/>
                </a:solidFill>
                <a:effectLst>
                  <a:glow rad="152400">
                    <a:prstClr val="black"/>
                  </a:glow>
                </a:effectLst>
                <a:latin typeface="Arial"/>
                <a:cs typeface="Arial"/>
              </a:rPr>
            </a:br>
            <a:r>
              <a:rPr lang="en-US" sz="3600" b="1" dirty="0">
                <a:solidFill>
                  <a:prstClr val="white"/>
                </a:solidFill>
                <a:effectLst>
                  <a:glow rad="152400">
                    <a:prstClr val="black"/>
                  </a:glow>
                </a:effectLst>
                <a:latin typeface="Arial"/>
                <a:cs typeface="Arial"/>
              </a:rPr>
              <a:t>The seven </a:t>
            </a:r>
            <a:r>
              <a:rPr lang="en-US" sz="3600" b="1" dirty="0">
                <a:solidFill>
                  <a:srgbClr val="FFFF00"/>
                </a:solidFill>
                <a:effectLst>
                  <a:glow rad="152400">
                    <a:prstClr val="black"/>
                  </a:glow>
                </a:effectLst>
                <a:latin typeface="Arial"/>
                <a:cs typeface="Arial"/>
              </a:rPr>
              <a:t>stars are the angels</a:t>
            </a:r>
            <a:r>
              <a:rPr lang="en-US" sz="3600" b="1" dirty="0">
                <a:solidFill>
                  <a:prstClr val="white"/>
                </a:solidFill>
                <a:effectLst>
                  <a:glow rad="152400">
                    <a:prstClr val="black"/>
                  </a:glow>
                </a:effectLst>
                <a:latin typeface="Arial"/>
                <a:cs typeface="Arial"/>
              </a:rPr>
              <a:t> </a:t>
            </a:r>
            <a:br>
              <a:rPr lang="en-US" sz="3600" b="1" dirty="0">
                <a:solidFill>
                  <a:prstClr val="white"/>
                </a:solidFill>
                <a:effectLst>
                  <a:glow rad="152400">
                    <a:prstClr val="black"/>
                  </a:glow>
                </a:effectLst>
                <a:latin typeface="Arial"/>
                <a:cs typeface="Arial"/>
              </a:rPr>
            </a:br>
            <a:r>
              <a:rPr lang="en-US" sz="3600" b="1" dirty="0">
                <a:solidFill>
                  <a:prstClr val="white"/>
                </a:solidFill>
                <a:effectLst>
                  <a:glow rad="152400">
                    <a:prstClr val="black"/>
                  </a:glow>
                </a:effectLst>
                <a:latin typeface="Arial"/>
                <a:cs typeface="Arial"/>
              </a:rPr>
              <a:t>of the seven churches, and the seven </a:t>
            </a:r>
            <a:br>
              <a:rPr lang="en-US" sz="3600" b="1" dirty="0">
                <a:solidFill>
                  <a:prstClr val="white"/>
                </a:solidFill>
                <a:effectLst>
                  <a:glow rad="152400">
                    <a:prstClr val="black"/>
                  </a:glow>
                </a:effectLst>
                <a:latin typeface="Arial"/>
                <a:cs typeface="Arial"/>
              </a:rPr>
            </a:br>
            <a:r>
              <a:rPr lang="en-US" sz="3600" b="1" dirty="0">
                <a:solidFill>
                  <a:srgbClr val="FFFF00"/>
                </a:solidFill>
                <a:effectLst>
                  <a:glow rad="152400">
                    <a:prstClr val="black"/>
                  </a:glow>
                </a:effectLst>
                <a:latin typeface="Arial"/>
                <a:cs typeface="Arial"/>
              </a:rPr>
              <a:t>lampstands are the seven churches</a:t>
            </a:r>
            <a:r>
              <a:rPr lang="en-US" sz="3600" b="1" dirty="0">
                <a:solidFill>
                  <a:prstClr val="white"/>
                </a:solidFill>
                <a:effectLst>
                  <a:glow rad="152400">
                    <a:prstClr val="black"/>
                  </a:glow>
                </a:effectLst>
                <a:latin typeface="Arial"/>
                <a:cs typeface="Arial"/>
              </a:rPr>
              <a:t>."</a:t>
            </a:r>
          </a:p>
        </p:txBody>
      </p:sp>
    </p:spTree>
    <p:extLst>
      <p:ext uri="{BB962C8B-B14F-4D97-AF65-F5344CB8AC3E}">
        <p14:creationId xmlns:p14="http://schemas.microsoft.com/office/powerpoint/2010/main" val="3732545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defTabSz="914071"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smtClean="0">
                <a:latin typeface="Arial" charset="0"/>
                <a:ea typeface="ＭＳ Ｐゴシック" charset="0"/>
              </a:rPr>
              <a:t>Christ has authority over all churches</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52"/>
            <a:ext cx="5826536" cy="7222979"/>
          </a:xfrm>
          <a:prstGeom prst="rect">
            <a:avLst/>
          </a:prstGeom>
        </p:spPr>
      </p:pic>
      <p:sp>
        <p:nvSpPr>
          <p:cNvPr id="6" name="Text Box 37"/>
          <p:cNvSpPr txBox="1">
            <a:spLocks noChangeArrowheads="1"/>
          </p:cNvSpPr>
          <p:nvPr/>
        </p:nvSpPr>
        <p:spPr bwMode="auto">
          <a:xfrm>
            <a:off x="8413787" y="34954"/>
            <a:ext cx="695203" cy="46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smtClean="0">
                <a:solidFill>
                  <a:srgbClr val="FFFFFF"/>
                </a:solidFill>
                <a:latin typeface="Arial" charset="0"/>
                <a:cs typeface="Arial" charset="0"/>
              </a:rPr>
              <a:t>344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115980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5840"/>
          </a:xfrm>
          <a:prstGeom prst="rect">
            <a:avLst/>
          </a:prstGeom>
          <a:solidFill>
            <a:schemeClr val="tx1"/>
          </a:solidFill>
          <a:ln w="9525">
            <a:solidFill>
              <a:schemeClr val="tx1"/>
            </a:solidFill>
            <a:round/>
            <a:headEnd/>
            <a:tailEnd type="stealth" w="lg" len="lg"/>
          </a:ln>
        </p:spPr>
        <p:txBody>
          <a:bodyPr lIns="89967" tIns="46784" rIns="89967" bIns="46784">
            <a:spAutoFit/>
          </a:bodyPr>
          <a:lstStyle/>
          <a:p>
            <a:endParaRPr lang="en-US">
              <a:solidFill>
                <a:srgbClr val="000000"/>
              </a:solidFill>
              <a:latin typeface="Times New Roman"/>
            </a:endParaRPr>
          </a:p>
        </p:txBody>
      </p:sp>
      <p:sp>
        <p:nvSpPr>
          <p:cNvPr id="111618" name="Rectangle 2"/>
          <p:cNvSpPr>
            <a:spLocks noGrp="1" noChangeArrowheads="1"/>
          </p:cNvSpPr>
          <p:nvPr>
            <p:ph type="ctrTitle"/>
          </p:nvPr>
        </p:nvSpPr>
        <p:spPr>
          <a:xfrm>
            <a:off x="-4628"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7"/>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700347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2" y="2782095"/>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70476"/>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080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6" y="4770"/>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53876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951745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defTabSz="914071" fontAlgn="base">
              <a:spcBef>
                <a:spcPct val="0"/>
              </a:spcBef>
              <a:spcAft>
                <a:spcPct val="0"/>
              </a:spcAft>
            </a:pPr>
            <a:endParaRPr lang="en-US" sz="2400">
              <a:solidFill>
                <a:prstClr val="white"/>
              </a:solidFill>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646264" cy="461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fontAlgn="base">
              <a:spcBef>
                <a:spcPct val="0"/>
              </a:spcBef>
              <a:spcAft>
                <a:spcPct val="0"/>
              </a:spcAft>
            </a:pPr>
            <a:r>
              <a:rPr lang="en-US" b="1" smtClean="0">
                <a:solidFill>
                  <a:srgbClr val="EAEAEA"/>
                </a:solidFill>
                <a:latin typeface="Times New Roman" charset="0"/>
              </a:rPr>
              <a:t>176</a:t>
            </a:r>
            <a:endParaRPr lang="en-US" smtClean="0">
              <a:solidFill>
                <a:srgbClr val="EAEAEA"/>
              </a:solidFill>
              <a:latin typeface="Times New Roman" charset="0"/>
            </a:endParaRPr>
          </a:p>
        </p:txBody>
      </p:sp>
      <p:sp>
        <p:nvSpPr>
          <p:cNvPr id="206853" name="Title 1"/>
          <p:cNvSpPr>
            <a:spLocks noGrp="1"/>
          </p:cNvSpPr>
          <p:nvPr>
            <p:ph type="title" idx="4294967295"/>
          </p:nvPr>
        </p:nvSpPr>
        <p:spPr>
          <a:xfrm>
            <a:off x="0" y="5638801"/>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1507242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6761" y="1120980"/>
            <a:ext cx="7162800" cy="194259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07" tIns="45704" rIns="91407" bIns="45704">
            <a:spAutoFit/>
          </a:bodyPr>
          <a:lstStyle/>
          <a:p>
            <a:pPr algn="ctr" defTabSz="914071"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Yet I hold this against you: </a:t>
            </a:r>
          </a:p>
          <a:p>
            <a:pPr algn="ctr" defTabSz="914071" fontAlgn="base">
              <a:spcBef>
                <a:spcPct val="0"/>
              </a:spcBef>
              <a:spcAft>
                <a:spcPct val="0"/>
              </a:spcAft>
              <a:defRPr/>
            </a:pPr>
            <a:r>
              <a:rPr lang="en-US" sz="4000" b="1" i="1" dirty="0">
                <a:solidFill>
                  <a:srgbClr val="FFFFFF"/>
                </a:solidFill>
                <a:latin typeface="Comic Sans MS" charset="0"/>
                <a:ea typeface="ヒラギノ角ゴ Pro W3"/>
                <a:cs typeface="ヒラギノ角ゴ Pro W3"/>
              </a:rPr>
              <a:t>You have forsaken </a:t>
            </a:r>
            <a:br>
              <a:rPr lang="en-US" sz="4000" b="1" i="1" dirty="0">
                <a:solidFill>
                  <a:srgbClr val="FFFFFF"/>
                </a:solidFill>
                <a:latin typeface="Comic Sans MS" charset="0"/>
                <a:ea typeface="ヒラギノ角ゴ Pro W3"/>
                <a:cs typeface="ヒラギノ角ゴ Pro W3"/>
              </a:rPr>
            </a:br>
            <a:r>
              <a:rPr lang="en-US" sz="4000" b="1" i="1" dirty="0">
                <a:solidFill>
                  <a:srgbClr val="FFFFFF"/>
                </a:solidFill>
                <a:latin typeface="Comic Sans MS" charset="0"/>
                <a:ea typeface="ヒラギノ角ゴ Pro W3"/>
                <a:cs typeface="ヒラギノ角ゴ Pro W3"/>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91"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07" tIns="45704" rIns="91407" bIns="45704">
            <a:spAutoFit/>
          </a:bodyPr>
          <a:lstStyle/>
          <a:p>
            <a:pPr algn="ctr" defTabSz="914071" fontAlgn="base">
              <a:spcBef>
                <a:spcPct val="50000"/>
              </a:spcBef>
              <a:spcAft>
                <a:spcPct val="0"/>
              </a:spcAft>
              <a:defRPr/>
            </a:pPr>
            <a:r>
              <a:rPr lang="en-US" sz="4000" b="1" i="1" dirty="0">
                <a:solidFill>
                  <a:srgbClr val="FFFFFF"/>
                </a:solidFill>
                <a:latin typeface="Comic Sans MS" charset="0"/>
                <a:ea typeface="ヒラギノ角ゴ Pro W3"/>
                <a:cs typeface="ヒラギノ角ゴ Pro W3"/>
              </a:rPr>
              <a:t>Ephesus: Busy Yet Backslidden</a:t>
            </a: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8"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16894429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spTree>
    <p:extLst>
      <p:ext uri="{BB962C8B-B14F-4D97-AF65-F5344CB8AC3E}">
        <p14:creationId xmlns:p14="http://schemas.microsoft.com/office/powerpoint/2010/main" val="9948359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en-US" sz="4000" b="1" dirty="0" smtClean="0">
                <a:solidFill>
                  <a:schemeClr val="bg1"/>
                </a:solidFill>
                <a:latin typeface="Arial" charset="0"/>
                <a:ea typeface="Osaka" charset="0"/>
                <a:cs typeface="Osaka" charset="0"/>
              </a:rPr>
              <a:t>How can we handle suffering? </a:t>
            </a:r>
            <a:br>
              <a:rPr lang="en-US" sz="4000" b="1" dirty="0" smtClean="0">
                <a:solidFill>
                  <a:schemeClr val="bg1"/>
                </a:solidFill>
                <a:latin typeface="Arial" charset="0"/>
                <a:ea typeface="Osaka" charset="0"/>
                <a:cs typeface="Osaka" charset="0"/>
              </a:rPr>
            </a:br>
            <a:r>
              <a:rPr lang="en-US" sz="4000" b="1" dirty="0" smtClean="0">
                <a:solidFill>
                  <a:schemeClr val="bg1"/>
                </a:solidFill>
                <a:latin typeface="Arial" charset="0"/>
                <a:ea typeface="Osaka" charset="0"/>
                <a:cs typeface="Osaka" charset="0"/>
              </a:rPr>
              <a:t>Christ gave Smyrna three ways.</a:t>
            </a:r>
            <a:endParaRPr lang="en-US" sz="4000" b="1" dirty="0">
              <a:solidFill>
                <a:schemeClr val="bg1"/>
              </a:solidFill>
              <a:latin typeface="Arial" charset="0"/>
              <a:ea typeface="Osaka" charset="0"/>
              <a:cs typeface="Osaka"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5516585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460663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124072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34103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en-US" sz="4400" b="1" dirty="0">
                <a:latin typeface="Arial"/>
                <a:ea typeface="Times New Roman"/>
                <a:cs typeface="Arial"/>
              </a:rPr>
              <a:t>Thank Christ that he understands your own area of suffering </a:t>
            </a:r>
            <a:endParaRPr lang="en-US" sz="19900" b="1" dirty="0"/>
          </a:p>
        </p:txBody>
      </p:sp>
    </p:spTree>
    <p:extLst>
      <p:ext uri="{BB962C8B-B14F-4D97-AF65-F5344CB8AC3E}">
        <p14:creationId xmlns:p14="http://schemas.microsoft.com/office/powerpoint/2010/main" val="2726920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1600" b="1" dirty="0"/>
              <a:t>http://</a:t>
            </a:r>
            <a:r>
              <a:rPr lang="en-US" sz="1600" b="1" dirty="0" err="1"/>
              <a:t>abcnews.go.com</a:t>
            </a:r>
            <a:r>
              <a:rPr lang="en-US" sz="1600" b="1" dirty="0"/>
              <a:t>/Health/meet-toddler-feels-pain/</a:t>
            </a:r>
            <a:r>
              <a:rPr lang="en-US" sz="1600" b="1" dirty="0" err="1"/>
              <a:t>story?id</a:t>
            </a:r>
            <a:r>
              <a:rPr lang="en-US" sz="1600" b="1" dirty="0"/>
              <a:t>=20658484</a:t>
            </a:r>
            <a:endParaRPr lang="en-US" sz="1100" b="1" dirty="0"/>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en-US" sz="6000" b="1" dirty="0">
                <a:effectLst>
                  <a:glow rad="152400">
                    <a:schemeClr val="tx1"/>
                  </a:glow>
                </a:effectLst>
              </a:rPr>
              <a:t>Isaac Brown</a:t>
            </a:r>
            <a:br>
              <a:rPr lang="en-US" sz="6000" b="1" dirty="0">
                <a:effectLst>
                  <a:glow rad="152400">
                    <a:schemeClr val="tx1"/>
                  </a:glow>
                </a:effectLst>
              </a:rPr>
            </a:br>
            <a:r>
              <a:rPr lang="en-US" b="1" dirty="0" smtClean="0">
                <a:effectLst>
                  <a:glow rad="152400">
                    <a:schemeClr val="tx1"/>
                  </a:glow>
                </a:effectLst>
              </a:rPr>
              <a:t>The Boy Who Feels NO Pain</a:t>
            </a:r>
            <a:endParaRPr lang="en-US" b="1" dirty="0">
              <a:effectLst>
                <a:glow rad="152400">
                  <a:schemeClr val="tx1"/>
                </a:glow>
              </a:effectLst>
            </a:endParaRPr>
          </a:p>
        </p:txBody>
      </p:sp>
    </p:spTree>
    <p:extLst>
      <p:ext uri="{BB962C8B-B14F-4D97-AF65-F5344CB8AC3E}">
        <p14:creationId xmlns:p14="http://schemas.microsoft.com/office/powerpoint/2010/main" val="365847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smtClean="0"/>
              <a:t>The Boy Who Feels NO Pain</a:t>
            </a:r>
            <a:endParaRPr lang="en-US" dirty="0"/>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1600" b="1" dirty="0"/>
              <a:t>http://</a:t>
            </a:r>
            <a:r>
              <a:rPr lang="en-US" sz="1600" b="1" dirty="0" err="1"/>
              <a:t>www.medicaldaily.com</a:t>
            </a:r>
            <a:r>
              <a:rPr lang="en-US" sz="1600" b="1" dirty="0"/>
              <a:t>/can-boy-who-feels-no-pain-help-chronic-pain-sufferers-261005</a:t>
            </a:r>
            <a:endParaRPr lang="en-US" sz="1100" b="1" dirty="0"/>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152400">
                    <a:schemeClr val="tx1"/>
                  </a:glow>
                </a:effectLst>
              </a:rPr>
              <a:t>"When he was diagnosed, [doctors said] there's nothing we can do for Isaac, not yet anyway," [his mother] Carrie recalled. "But the fact that they can take his mutated gene and cause people with chronic pain to feel less pain. The thought of that is unreal…. God gave us Isaac, maybe for this very purpose."</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endParaRPr lang="en-US" dirty="0"/>
          </a:p>
        </p:txBody>
      </p:sp>
    </p:spTree>
    <p:extLst>
      <p:ext uri="{BB962C8B-B14F-4D97-AF65-F5344CB8AC3E}">
        <p14:creationId xmlns:p14="http://schemas.microsoft.com/office/powerpoint/2010/main" val="199318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257238" y="1109177"/>
            <a:ext cx="8886762" cy="5748824"/>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a:r>
              <a:rPr lang="en-US" sz="3200" b="1" dirty="0"/>
              <a:t>“Suffering can be expected for the ungodly, but why should the godly suffer? The Scriptures give a number of reasons. </a:t>
            </a:r>
            <a:r>
              <a:rPr lang="en-US" sz="3200" b="1" dirty="0">
                <a:solidFill>
                  <a:srgbClr val="FFFF00"/>
                </a:solidFill>
              </a:rPr>
              <a:t>Suffering may be:</a:t>
            </a:r>
          </a:p>
          <a:p>
            <a:pPr marL="514194" lvl="4" indent="-514194" algn="l">
              <a:buFont typeface="+mj-lt"/>
              <a:buAutoNum type="arabicPeriod"/>
            </a:pPr>
            <a:r>
              <a:rPr lang="en-US" sz="3200" b="1" dirty="0">
                <a:solidFill>
                  <a:srgbClr val="FFFF00"/>
                </a:solidFill>
              </a:rPr>
              <a:t>disciplinary</a:t>
            </a:r>
            <a:r>
              <a:rPr lang="en-US" sz="3200" b="1" dirty="0"/>
              <a:t> (1 Cor. 11:30-32; Heb. 12:3-13), </a:t>
            </a:r>
          </a:p>
          <a:p>
            <a:pPr marL="514194" lvl="4" indent="-514194" algn="l">
              <a:buFont typeface="+mj-lt"/>
              <a:buAutoNum type="arabicPeriod"/>
            </a:pPr>
            <a:r>
              <a:rPr lang="en-US" sz="3200" b="1" dirty="0">
                <a:solidFill>
                  <a:srgbClr val="FFFF00"/>
                </a:solidFill>
              </a:rPr>
              <a:t>preventive</a:t>
            </a:r>
            <a:r>
              <a:rPr lang="en-US" sz="3200" b="1" dirty="0"/>
              <a:t> (as Paul’s thorn in the flesh, 2 Cor. 12:7), </a:t>
            </a:r>
          </a:p>
          <a:p>
            <a:pPr marL="514194" lvl="4" indent="-514194" algn="l">
              <a:buFont typeface="+mj-lt"/>
              <a:buAutoNum type="arabicPeriod"/>
            </a:pPr>
            <a:r>
              <a:rPr lang="en-US" sz="3200" b="1" dirty="0">
                <a:solidFill>
                  <a:srgbClr val="FFFF00"/>
                </a:solidFill>
              </a:rPr>
              <a:t>the learning of obedience </a:t>
            </a:r>
            <a:r>
              <a:rPr lang="en-US" sz="3200" b="1" dirty="0"/>
              <a:t>(as Christ’s suffering, Heb. 5:8; cf. Rom. 5:3-5), or </a:t>
            </a:r>
          </a:p>
          <a:p>
            <a:pPr marL="514194" lvl="4" indent="-514194" algn="l">
              <a:buFont typeface="+mj-lt"/>
              <a:buAutoNum type="arabicPeriod"/>
            </a:pPr>
            <a:r>
              <a:rPr lang="en-US" sz="3200" b="1" dirty="0">
                <a:solidFill>
                  <a:srgbClr val="FFFF00"/>
                </a:solidFill>
              </a:rPr>
              <a:t>the providing of a better testimony for Christ </a:t>
            </a:r>
            <a:r>
              <a:rPr lang="en-US" sz="3200" b="1" dirty="0"/>
              <a:t>(as in Acts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2000" b="1" dirty="0">
                <a:effectLst/>
                <a:latin typeface="Arial" charset="0"/>
                <a:ea typeface="ＭＳ Ｐゴシック" charset="0"/>
              </a:rPr>
              <a:t>John Walvoord, "Revelation," in </a:t>
            </a:r>
            <a:r>
              <a:rPr lang="en-US" sz="2000" b="1" i="1" dirty="0">
                <a:effectLst/>
                <a:latin typeface="Arial" charset="0"/>
                <a:ea typeface="ＭＳ Ｐゴシック" charset="0"/>
              </a:rPr>
              <a:t>The Bible Knowledge Commentary</a:t>
            </a:r>
            <a:r>
              <a:rPr lang="en-US" sz="2000" b="1" dirty="0">
                <a:effectLst/>
                <a:latin typeface="Arial" charset="0"/>
                <a:ea typeface="ＭＳ Ｐゴシック" charset="0"/>
              </a:rPr>
              <a:t>, 2:935</a:t>
            </a: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latin typeface="Arial" charset="0"/>
                <a:ea typeface="ＭＳ Ｐゴシック" charset="0"/>
              </a:rPr>
              <a:t>Reasons for Suffering</a:t>
            </a:r>
          </a:p>
        </p:txBody>
      </p:sp>
    </p:spTree>
    <p:extLst>
      <p:ext uri="{BB962C8B-B14F-4D97-AF65-F5344CB8AC3E}">
        <p14:creationId xmlns:p14="http://schemas.microsoft.com/office/powerpoint/2010/main" val="2387831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en-US" dirty="0" smtClean="0"/>
              <a:t>Christ feels your pain.</a:t>
            </a:r>
            <a:endParaRPr lang="en-US" dirty="0"/>
          </a:p>
        </p:txBody>
      </p:sp>
    </p:spTree>
    <p:extLst>
      <p:ext uri="{BB962C8B-B14F-4D97-AF65-F5344CB8AC3E}">
        <p14:creationId xmlns:p14="http://schemas.microsoft.com/office/powerpoint/2010/main" val="1913301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737195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smtClean="0">
                <a:solidFill>
                  <a:schemeClr val="bg1"/>
                </a:solidFill>
                <a:latin typeface="Arial" charset="0"/>
                <a:ea typeface="Osaka" charset="0"/>
                <a:cs typeface="Osaka" charset="0"/>
              </a:rPr>
              <a:t>II. Don't </a:t>
            </a:r>
            <a:r>
              <a:rPr lang="en-US" b="1" dirty="0" smtClean="0">
                <a:solidFill>
                  <a:srgbClr val="FFFF00"/>
                </a:solidFill>
                <a:latin typeface="Arial" charset="0"/>
                <a:ea typeface="Osaka" charset="0"/>
                <a:cs typeface="Osaka" charset="0"/>
              </a:rPr>
              <a:t>fear</a:t>
            </a:r>
            <a:r>
              <a:rPr lang="en-US" b="1" dirty="0" smtClean="0">
                <a:solidFill>
                  <a:schemeClr val="bg1"/>
                </a:solidFill>
                <a:latin typeface="Arial" charset="0"/>
                <a:ea typeface="Osaka" charset="0"/>
                <a:cs typeface="Osaka" charset="0"/>
              </a:rPr>
              <a:t> suffering for Christ (2:10a)</a:t>
            </a:r>
            <a:endParaRPr lang="en-US" b="1"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2313841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156950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34103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smtClean="0">
                  <a:solidFill>
                    <a:srgbClr val="FFFFFF"/>
                  </a:solidFill>
                  <a:effectLst>
                    <a:glow rad="139700">
                      <a:srgbClr val="000000"/>
                    </a:glow>
                  </a:effectLst>
                  <a:latin typeface="Arial" charset="0"/>
                  <a:cs typeface="Arial" charset="0"/>
                </a:rPr>
                <a:t>Persecutors?</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smtClean="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en-US" sz="4400" b="1" dirty="0" smtClean="0">
                  <a:solidFill>
                    <a:srgbClr val="FFFFFF"/>
                  </a:solidFill>
                  <a:effectLst>
                    <a:glow rad="139700">
                      <a:srgbClr val="000000"/>
                    </a:glow>
                  </a:effectLst>
                  <a:latin typeface="Arial" charset="0"/>
                  <a:cs typeface="Arial" charset="0"/>
                </a:rPr>
                <a:t>Persecuted?</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smtClean="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smtClean="0">
                <a:solidFill>
                  <a:srgbClr val="FFFFFF"/>
                </a:solidFill>
                <a:effectLst>
                  <a:glow rad="139700">
                    <a:srgbClr val="000000"/>
                  </a:glow>
                </a:effectLst>
                <a:latin typeface="Arial" charset="0"/>
                <a:ea typeface="ＭＳ Ｐゴシック" charset="0"/>
              </a:rPr>
              <a:t>"Do not fear </a:t>
            </a:r>
            <a:r>
              <a:rPr lang="en-US" b="1" dirty="0" smtClean="0">
                <a:solidFill>
                  <a:srgbClr val="FFFF00"/>
                </a:solidFill>
                <a:effectLst>
                  <a:glow rad="139700">
                    <a:srgbClr val="000000"/>
                  </a:glow>
                </a:effectLst>
                <a:latin typeface="Arial" charset="0"/>
                <a:ea typeface="ＭＳ Ｐゴシック" charset="0"/>
              </a:rPr>
              <a:t>what they</a:t>
            </a:r>
            <a:r>
              <a:rPr lang="en-US" b="1" dirty="0" smtClean="0">
                <a:solidFill>
                  <a:srgbClr val="FFFFFF"/>
                </a:solidFill>
                <a:effectLst>
                  <a:glow rad="139700">
                    <a:srgbClr val="000000"/>
                  </a:glow>
                </a:effectLst>
                <a:latin typeface="Arial" charset="0"/>
                <a:ea typeface="ＭＳ Ｐゴシック" charset="0"/>
              </a:rPr>
              <a:t> [persecutors] </a:t>
            </a:r>
            <a:r>
              <a:rPr lang="en-US" b="1" dirty="0" smtClean="0">
                <a:solidFill>
                  <a:srgbClr val="FFFF00"/>
                </a:solidFill>
                <a:effectLst>
                  <a:glow rad="139700">
                    <a:srgbClr val="000000"/>
                  </a:glow>
                </a:effectLst>
                <a:latin typeface="Arial" charset="0"/>
                <a:ea typeface="ＭＳ Ｐゴシック" charset="0"/>
              </a:rPr>
              <a:t>fear</a:t>
            </a:r>
            <a:r>
              <a:rPr lang="en-US" b="1" dirty="0" smtClean="0">
                <a:solidFill>
                  <a:srgbClr val="FFFFFF"/>
                </a:solidFill>
                <a:effectLst>
                  <a:glow rad="139700">
                    <a:srgbClr val="000000"/>
                  </a:glow>
                </a:effectLst>
                <a:latin typeface="Arial" charset="0"/>
                <a:ea typeface="ＭＳ Ｐゴシック" charset="0"/>
              </a:rPr>
              <a:t>…" </a:t>
            </a:r>
            <a:br>
              <a:rPr lang="en-US" b="1" dirty="0" smtClean="0">
                <a:solidFill>
                  <a:srgbClr val="FFFFFF"/>
                </a:solidFill>
                <a:effectLst>
                  <a:glow rad="139700">
                    <a:srgbClr val="000000"/>
                  </a:glow>
                </a:effectLst>
                <a:latin typeface="Arial" charset="0"/>
                <a:ea typeface="ＭＳ Ｐゴシック" charset="0"/>
              </a:rPr>
            </a:br>
            <a:r>
              <a:rPr lang="en-US" b="1" dirty="0" smtClean="0">
                <a:solidFill>
                  <a:srgbClr val="FFFFFF"/>
                </a:solidFill>
                <a:effectLst>
                  <a:glow rad="139700">
                    <a:srgbClr val="000000"/>
                  </a:glow>
                </a:effectLst>
                <a:latin typeface="Arial" charset="0"/>
                <a:ea typeface="ＭＳ Ｐゴシック" charset="0"/>
              </a:rPr>
              <a:t>(1 Peter 3:4b)</a:t>
            </a:r>
            <a:endParaRPr lang="en-US" b="1" dirty="0">
              <a:solidFill>
                <a:srgbClr val="FFFFFF"/>
              </a:solidFill>
              <a:effectLst>
                <a:glow rad="139700">
                  <a:srgbClr val="000000"/>
                </a:glow>
              </a:effectLst>
              <a:latin typeface="Arial" charset="0"/>
              <a:ea typeface="ＭＳ Ｐゴシック" charset="0"/>
            </a:endParaRPr>
          </a:p>
        </p:txBody>
      </p:sp>
    </p:spTree>
    <p:extLst>
      <p:ext uri="{BB962C8B-B14F-4D97-AF65-F5344CB8AC3E}">
        <p14:creationId xmlns:p14="http://schemas.microsoft.com/office/powerpoint/2010/main" val="603269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7" tIns="45704" rIns="91407" bIns="45704" anchor="ctr"/>
          <a:lstStyle/>
          <a:p>
            <a:pPr algn="ctr" defTabSz="914071" fontAlgn="base">
              <a:spcBef>
                <a:spcPct val="0"/>
              </a:spcBef>
              <a:spcAft>
                <a:spcPct val="0"/>
              </a:spcAft>
            </a:pPr>
            <a:r>
              <a:rPr lang="en-US" altLang="ja-JP" sz="2000" b="1" dirty="0">
                <a:solidFill>
                  <a:srgbClr val="000000"/>
                </a:solidFill>
                <a:latin typeface="Arial"/>
                <a:ea typeface="ＭＳ Ｐゴシック" charset="0"/>
                <a:cs typeface="ＭＳ Ｐゴシック" charset="0"/>
              </a:rPr>
              <a:t>"</a:t>
            </a:r>
            <a:r>
              <a:rPr lang="en-US" sz="2000" b="1" dirty="0">
                <a:solidFill>
                  <a:srgbClr val="000000"/>
                </a:solidFill>
                <a:latin typeface="Papyrus" charset="0"/>
                <a:ea typeface="ＭＳ Ｐゴシック" charset="0"/>
                <a:cs typeface="ＭＳ Ｐゴシック" charset="0"/>
              </a:rPr>
              <a:t>The Blood of the Martyrs is the seed of the Church</a:t>
            </a:r>
            <a:r>
              <a:rPr lang="en-US" altLang="ja-JP" sz="2000" b="1" dirty="0">
                <a:solidFill>
                  <a:srgbClr val="000000"/>
                </a:solidFill>
                <a:latin typeface="Arial"/>
                <a:ea typeface="ＭＳ Ｐゴシック" charset="0"/>
                <a:cs typeface="ＭＳ Ｐゴシック" charset="0"/>
              </a:rPr>
              <a:t>"</a:t>
            </a:r>
            <a:r>
              <a:rPr lang="en-US" sz="2000" dirty="0">
                <a:solidFill>
                  <a:srgbClr val="000000"/>
                </a:solidFill>
                <a:latin typeface="Papyrus" charset="0"/>
                <a:ea typeface="ＭＳ Ｐゴシック" charset="0"/>
                <a:cs typeface="ＭＳ Ｐゴシック" charset="0"/>
              </a:rPr>
              <a:t> </a:t>
            </a:r>
            <a:br>
              <a:rPr lang="en-US" sz="2000" dirty="0">
                <a:solidFill>
                  <a:srgbClr val="000000"/>
                </a:solidFill>
                <a:latin typeface="Papyrus" charset="0"/>
                <a:ea typeface="ＭＳ Ｐゴシック" charset="0"/>
                <a:cs typeface="ＭＳ Ｐゴシック" charset="0"/>
              </a:rPr>
            </a:br>
            <a:r>
              <a:rPr lang="en-US" sz="2000" dirty="0">
                <a:solidFill>
                  <a:srgbClr val="000000"/>
                </a:solidFill>
                <a:latin typeface="Papyrus" charset="0"/>
                <a:ea typeface="ＭＳ Ｐゴシック" charset="0"/>
                <a:cs typeface="ＭＳ Ｐゴシック" charset="0"/>
              </a:rPr>
              <a:t/>
            </a:r>
            <a:br>
              <a:rPr lang="en-US" sz="2000" dirty="0">
                <a:solidFill>
                  <a:srgbClr val="000000"/>
                </a:solidFill>
                <a:latin typeface="Papyrus" charset="0"/>
                <a:ea typeface="ＭＳ Ｐゴシック" charset="0"/>
                <a:cs typeface="ＭＳ Ｐゴシック" charset="0"/>
              </a:rPr>
            </a:br>
            <a:r>
              <a:rPr lang="en-US" sz="1600" b="1" dirty="0">
                <a:solidFill>
                  <a:srgbClr val="000000"/>
                </a:solidFill>
                <a:latin typeface="Papyrus" charset="0"/>
                <a:ea typeface="ＭＳ Ｐゴシック" charset="0"/>
                <a:cs typeface="ＭＳ Ｐゴシック" charset="0"/>
              </a:rPr>
              <a:t>-Tertullian-</a:t>
            </a:r>
            <a:r>
              <a:rPr lang="en-US" sz="1400" b="1" dirty="0">
                <a:solidFill>
                  <a:srgbClr val="000000"/>
                </a:solidFill>
                <a:latin typeface="Arial" charset="0"/>
                <a:ea typeface="ＭＳ Ｐゴシック" charset="0"/>
                <a:cs typeface="ＭＳ Ｐゴシック" charset="0"/>
              </a:rPr>
              <a:t> </a:t>
            </a:r>
          </a:p>
        </p:txBody>
      </p:sp>
      <p:sp>
        <p:nvSpPr>
          <p:cNvPr id="624648" name="Rectangle 8"/>
          <p:cNvSpPr>
            <a:spLocks noGrp="1" noChangeArrowheads="1"/>
          </p:cNvSpPr>
          <p:nvPr>
            <p:ph type="ctrTitle"/>
          </p:nvPr>
        </p:nvSpPr>
        <p:spPr>
          <a:xfrm>
            <a:off x="609601" y="228600"/>
            <a:ext cx="7924800" cy="2209800"/>
          </a:xfrm>
        </p:spPr>
        <p:txBody>
          <a:bodyPr/>
          <a:lstStyle/>
          <a:p>
            <a:r>
              <a:rPr lang="en-US" sz="17000" b="1">
                <a:latin typeface="Papyrus" charset="0"/>
              </a:rPr>
              <a:t>Giving</a:t>
            </a:r>
            <a:endParaRPr lang="en-US" sz="27500" b="1">
              <a:latin typeface="Papyrus"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07" tIns="45704" rIns="91407" bIns="45704"/>
          <a:lstStyle/>
          <a:p>
            <a:pPr algn="ctr" defTabSz="914071" fontAlgn="base">
              <a:spcBef>
                <a:spcPct val="20000"/>
              </a:spcBef>
              <a:spcAft>
                <a:spcPct val="0"/>
              </a:spcAft>
            </a:pP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…and if I give my body to be burned but have not love, </a:t>
            </a:r>
            <a:br>
              <a:rPr lang="en-US" sz="4000" i="1" dirty="0">
                <a:solidFill>
                  <a:srgbClr val="000000"/>
                </a:solidFill>
                <a:latin typeface="Arial" charset="0"/>
                <a:ea typeface="ＭＳ Ｐゴシック" charset="0"/>
                <a:cs typeface="ＭＳ Ｐゴシック" charset="0"/>
              </a:rPr>
            </a:br>
            <a:r>
              <a:rPr lang="en-US" sz="4000" i="1" dirty="0">
                <a:solidFill>
                  <a:srgbClr val="000000"/>
                </a:solidFill>
                <a:latin typeface="Arial" charset="0"/>
                <a:ea typeface="ＭＳ Ｐゴシック" charset="0"/>
                <a:cs typeface="ＭＳ Ｐゴシック" charset="0"/>
              </a:rPr>
              <a:t>I am nothing…</a:t>
            </a:r>
            <a:r>
              <a:rPr lang="en-US" altLang="ja-JP" sz="4000" i="1" dirty="0">
                <a:solidFill>
                  <a:srgbClr val="000000"/>
                </a:solidFill>
                <a:latin typeface="Arial" charset="0"/>
                <a:ea typeface="ＭＳ Ｐゴシック" charset="0"/>
                <a:cs typeface="ＭＳ Ｐゴシック" charset="0"/>
              </a:rPr>
              <a:t>"</a:t>
            </a:r>
            <a:r>
              <a:rPr lang="en-US" sz="4000" i="1" dirty="0">
                <a:solidFill>
                  <a:srgbClr val="000000"/>
                </a:solidFill>
                <a:latin typeface="Arial" charset="0"/>
                <a:ea typeface="ＭＳ Ｐゴシック" charset="0"/>
                <a:cs typeface="ＭＳ Ｐゴシック" charset="0"/>
              </a:rPr>
              <a:t> </a:t>
            </a:r>
            <a:r>
              <a:rPr lang="en-US" sz="4000" i="1" dirty="0" smtClean="0">
                <a:solidFill>
                  <a:srgbClr val="000000"/>
                </a:solidFill>
                <a:latin typeface="Arial" charset="0"/>
                <a:ea typeface="ＭＳ Ｐゴシック" charset="0"/>
                <a:cs typeface="ＭＳ Ｐゴシック" charset="0"/>
              </a:rPr>
              <a:t/>
            </a:r>
            <a:br>
              <a:rPr lang="en-US" sz="4000" i="1" dirty="0" smtClean="0">
                <a:solidFill>
                  <a:srgbClr val="000000"/>
                </a:solidFill>
                <a:latin typeface="Arial" charset="0"/>
                <a:ea typeface="ＭＳ Ｐゴシック" charset="0"/>
                <a:cs typeface="ＭＳ Ｐゴシック" charset="0"/>
              </a:rPr>
            </a:br>
            <a:r>
              <a:rPr lang="en-US" sz="3200" i="1" dirty="0" smtClean="0">
                <a:solidFill>
                  <a:srgbClr val="000000"/>
                </a:solidFill>
                <a:latin typeface="Arial" charset="0"/>
                <a:ea typeface="ＭＳ Ｐゴシック" charset="0"/>
                <a:cs typeface="ＭＳ Ｐゴシック" charset="0"/>
              </a:rPr>
              <a:t>(1 Cor. 13:3 NIV</a:t>
            </a:r>
            <a:r>
              <a:rPr lang="en-US" sz="3200" i="1" dirty="0">
                <a:solidFill>
                  <a:srgbClr val="000000"/>
                </a:solidFill>
                <a:latin typeface="Arial" charset="0"/>
                <a:ea typeface="ＭＳ Ｐゴシック" charset="0"/>
                <a:cs typeface="ＭＳ Ｐゴシック" charset="0"/>
              </a:rPr>
              <a:t>)</a:t>
            </a:r>
            <a:endParaRPr lang="en-US" sz="4000" i="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302408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241300">
                    <a:srgbClr val="000000"/>
                  </a:glow>
                </a:effectLst>
                <a:latin typeface="Arial" charset="0"/>
                <a:ea typeface="ＭＳ Ｐゴシック" charset="0"/>
              </a:rPr>
              <a:t>Responses</a:t>
            </a:r>
          </a:p>
        </p:txBody>
      </p:sp>
    </p:spTree>
    <p:extLst>
      <p:ext uri="{BB962C8B-B14F-4D97-AF65-F5344CB8AC3E}">
        <p14:creationId xmlns:p14="http://schemas.microsoft.com/office/powerpoint/2010/main" val="22368799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effectLst>
                  <a:glow rad="241300">
                    <a:srgbClr val="000000"/>
                  </a:glow>
                </a:effectLst>
                <a:latin typeface="Arial" charset="0"/>
                <a:ea typeface="ＭＳ Ｐゴシック" charset="0"/>
              </a:rPr>
              <a:t>Responses can stem from fear</a:t>
            </a: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11618619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en-US" b="1" dirty="0" smtClean="0">
                <a:effectLst>
                  <a:glow rad="241300">
                    <a:schemeClr val="tx1"/>
                  </a:glow>
                </a:effectLst>
                <a:latin typeface="Arial" charset="0"/>
                <a:ea typeface="ＭＳ Ｐゴシック" charset="0"/>
              </a:rPr>
              <a:t>Indian Christians Call to End Relations with Pakistan</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241300">
                    <a:srgbClr val="000000"/>
                  </a:glow>
                </a:effectLst>
                <a:latin typeface="Arial" charset="0"/>
                <a:ea typeface="ＭＳ Ｐゴシック" charset="0"/>
              </a:rPr>
              <a:t>Political Responses</a:t>
            </a:r>
          </a:p>
        </p:txBody>
      </p:sp>
    </p:spTree>
    <p:extLst>
      <p:ext uri="{BB962C8B-B14F-4D97-AF65-F5344CB8AC3E}">
        <p14:creationId xmlns:p14="http://schemas.microsoft.com/office/powerpoint/2010/main" val="118933995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241300">
                    <a:srgbClr val="000000"/>
                  </a:glow>
                </a:effectLst>
                <a:latin typeface="Arial" charset="0"/>
                <a:ea typeface="ＭＳ Ｐゴシック" charset="0"/>
              </a:rPr>
              <a:t>Responses of Anger</a:t>
            </a: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5730248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1955372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p:spPr>
      </p:pic>
      <p:sp>
        <p:nvSpPr>
          <p:cNvPr id="3" name="Rectangle 2"/>
          <p:cNvSpPr/>
          <p:nvPr/>
        </p:nvSpPr>
        <p:spPr bwMode="auto">
          <a:xfrm>
            <a:off x="-171611" y="4187742"/>
            <a:ext cx="9484362" cy="462402"/>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eaLnBrk="0" fontAlgn="base" hangingPunct="0">
              <a:spcBef>
                <a:spcPct val="0"/>
              </a:spcBef>
              <a:spcAft>
                <a:spcPct val="0"/>
              </a:spcAft>
            </a:pPr>
            <a:endParaRPr lang="en-US" sz="2400">
              <a:latin typeface="Comic Sans MS" pitchFamily="-112" charset="0"/>
            </a:endParaRPr>
          </a:p>
        </p:txBody>
      </p:sp>
      <p:sp>
        <p:nvSpPr>
          <p:cNvPr id="111618" name="Rectangle 2"/>
          <p:cNvSpPr>
            <a:spLocks noGrp="1" noChangeArrowheads="1"/>
          </p:cNvSpPr>
          <p:nvPr>
            <p:ph type="ctrTitle"/>
          </p:nvPr>
        </p:nvSpPr>
        <p:spPr>
          <a:xfrm>
            <a:off x="-2864" y="3966104"/>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Our Response</a:t>
            </a:r>
          </a:p>
        </p:txBody>
      </p:sp>
    </p:spTree>
    <p:extLst>
      <p:ext uri="{BB962C8B-B14F-4D97-AF65-F5344CB8AC3E}">
        <p14:creationId xmlns:p14="http://schemas.microsoft.com/office/powerpoint/2010/main" val="5987641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en-US" sz="6600" b="1" dirty="0">
                <a:effectLst>
                  <a:glow rad="241300">
                    <a:schemeClr val="tx1"/>
                  </a:glow>
                </a:effectLst>
                <a:latin typeface="Arial" charset="0"/>
                <a:ea typeface="ＭＳ Ｐゴシック" charset="0"/>
              </a:rPr>
              <a:t>Will you confess your fear of suffering </a:t>
            </a:r>
            <a:r>
              <a:rPr lang="en-US" sz="6600" b="1" dirty="0" smtClean="0">
                <a:effectLst>
                  <a:glow rad="241300">
                    <a:schemeClr val="tx1"/>
                  </a:glow>
                </a:effectLst>
                <a:latin typeface="Arial" charset="0"/>
                <a:ea typeface="ＭＳ Ｐゴシック" charset="0"/>
              </a:rPr>
              <a:t/>
            </a:r>
            <a:br>
              <a:rPr lang="en-US" sz="6600" b="1" dirty="0" smtClean="0">
                <a:effectLst>
                  <a:glow rad="241300">
                    <a:schemeClr val="tx1"/>
                  </a:glow>
                </a:effectLst>
                <a:latin typeface="Arial" charset="0"/>
                <a:ea typeface="ＭＳ Ｐゴシック" charset="0"/>
              </a:rPr>
            </a:br>
            <a:r>
              <a:rPr lang="en-US" sz="6600" b="1" dirty="0" smtClean="0">
                <a:effectLst>
                  <a:glow rad="241300">
                    <a:schemeClr val="tx1"/>
                  </a:glow>
                </a:effectLst>
                <a:latin typeface="Arial" charset="0"/>
                <a:ea typeface="ＭＳ Ｐゴシック" charset="0"/>
              </a:rPr>
              <a:t>right now</a:t>
            </a:r>
            <a:r>
              <a:rPr lang="en-US" sz="6600" b="1" dirty="0">
                <a:effectLst>
                  <a:glow rad="241300">
                    <a:schemeClr val="tx1"/>
                  </a:glow>
                </a:effectLst>
                <a:latin typeface="Arial" charset="0"/>
                <a:ea typeface="ＭＳ Ｐゴシック" charset="0"/>
              </a:rPr>
              <a:t>?</a:t>
            </a: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6812827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Recognize that </a:t>
            </a:r>
            <a:r>
              <a:rPr lang="en-US" sz="6000" b="1" kern="1200" dirty="0">
                <a:solidFill>
                  <a:srgbClr val="FFFFFF"/>
                </a:solidFill>
                <a:effectLst>
                  <a:glow rad="152400">
                    <a:schemeClr val="tx1"/>
                  </a:glow>
                </a:effectLst>
                <a:latin typeface="Arial"/>
                <a:ea typeface="ＭＳ Ｐゴシック"/>
                <a:cs typeface="Arial"/>
              </a:rPr>
              <a:t>Christ </a:t>
            </a:r>
            <a:r>
              <a:rPr lang="en-US" sz="6000" b="1" kern="1200" dirty="0">
                <a:solidFill>
                  <a:srgbClr val="FFFF00"/>
                </a:solidFill>
                <a:effectLst>
                  <a:glow rad="152400">
                    <a:schemeClr val="tx1"/>
                  </a:glow>
                </a:effectLst>
                <a:latin typeface="Arial"/>
                <a:ea typeface="ＭＳ Ｐゴシック"/>
                <a:cs typeface="Arial"/>
              </a:rPr>
              <a:t>understands</a:t>
            </a:r>
            <a:r>
              <a:rPr lang="en-US" sz="4000" b="1" kern="1200" dirty="0">
                <a:solidFill>
                  <a:srgbClr val="FFFF00"/>
                </a:solidFill>
                <a:effectLst>
                  <a:glow rad="152400">
                    <a:schemeClr val="tx1"/>
                  </a:glow>
                </a:effectLst>
                <a:latin typeface="Arial"/>
                <a:ea typeface="ＭＳ Ｐゴシック"/>
                <a:cs typeface="Arial"/>
              </a:rPr>
              <a:t> </a:t>
            </a:r>
            <a:r>
              <a:rPr lang="en-US" sz="4000" b="1" kern="1200" dirty="0">
                <a:solidFill>
                  <a:srgbClr val="FFFFFF"/>
                </a:solidFill>
                <a:effectLst>
                  <a:glow rad="152400">
                    <a:schemeClr val="tx1"/>
                  </a:glow>
                </a:effectLst>
                <a:latin typeface="Arial"/>
                <a:ea typeface="ＭＳ Ｐゴシック"/>
                <a:cs typeface="Arial"/>
              </a:rPr>
              <a:t>your suffering (2:8-9) </a:t>
            </a:r>
            <a:endParaRPr lang="en-US" dirty="0"/>
          </a:p>
        </p:txBody>
      </p:sp>
    </p:spTree>
    <p:extLst>
      <p:ext uri="{BB962C8B-B14F-4D97-AF65-F5344CB8AC3E}">
        <p14:creationId xmlns:p14="http://schemas.microsoft.com/office/powerpoint/2010/main" val="3016402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smtClean="0">
                <a:solidFill>
                  <a:schemeClr val="bg1"/>
                </a:solidFill>
                <a:latin typeface="Arial" charset="0"/>
                <a:ea typeface="Osaka" charset="0"/>
                <a:cs typeface="Osaka" charset="0"/>
              </a:rPr>
              <a:t>II. Don't </a:t>
            </a:r>
            <a:r>
              <a:rPr lang="en-US" b="1" dirty="0" smtClean="0">
                <a:solidFill>
                  <a:srgbClr val="FFFF00"/>
                </a:solidFill>
                <a:latin typeface="Arial" charset="0"/>
                <a:ea typeface="Osaka" charset="0"/>
                <a:cs typeface="Osaka" charset="0"/>
              </a:rPr>
              <a:t>fear</a:t>
            </a:r>
            <a:r>
              <a:rPr lang="en-US" b="1" dirty="0" smtClean="0">
                <a:solidFill>
                  <a:schemeClr val="bg1"/>
                </a:solidFill>
                <a:latin typeface="Arial" charset="0"/>
                <a:ea typeface="Osaka" charset="0"/>
                <a:cs typeface="Osaka" charset="0"/>
              </a:rPr>
              <a:t> suffering for Christ (2:10a)</a:t>
            </a:r>
            <a:endParaRPr lang="en-US" b="1"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234081613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en-US" sz="4800" b="1" dirty="0"/>
              <a:t>Be </a:t>
            </a:r>
            <a:r>
              <a:rPr lang="en-US" sz="4800" b="1" dirty="0">
                <a:solidFill>
                  <a:srgbClr val="FFFF00"/>
                </a:solidFill>
              </a:rPr>
              <a:t>faithful</a:t>
            </a:r>
            <a:r>
              <a:rPr lang="en-US" sz="4800" b="1" dirty="0"/>
              <a:t> during suffering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6739674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34103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28" name="Group 27"/>
          <p:cNvGrpSpPr>
            <a:grpSpLocks noChangeAspect="1"/>
          </p:cNvGrpSpPr>
          <p:nvPr/>
        </p:nvGrpSpPr>
        <p:grpSpPr bwMode="auto">
          <a:xfrm>
            <a:off x="1604963" y="735013"/>
            <a:ext cx="5688012" cy="5688012"/>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894553" y="836712"/>
              <a:ext cx="3065214" cy="26784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The devil will throw some of you into prison and you will suffer for 10 days</a:t>
              </a:r>
            </a:p>
          </p:txBody>
        </p:sp>
      </p:gr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96987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en-US" altLang="ja-JP" sz="3600" b="1" dirty="0">
                <a:latin typeface="Chalkduster"/>
                <a:ea typeface="ＭＳ Ｐゴシック" charset="0"/>
                <a:cs typeface="Chalkduster"/>
              </a:rPr>
              <a:t>Smyrna: Suffering Yet Steadfast</a:t>
            </a:r>
            <a:endParaRPr lang="en-US" sz="3600" b="1" dirty="0">
              <a:latin typeface="Chalkduster"/>
              <a:ea typeface="ＭＳ Ｐゴシック" charset="0"/>
              <a:cs typeface="Chalkduster"/>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latin typeface="Chalkduster"/>
                <a:ea typeface="ＭＳ Ｐゴシック" charset="0"/>
                <a:cs typeface="Chalkduster"/>
              </a:rPr>
              <a:t>"The devil will throw some of you into prison and test you for 10 days" (2:</a:t>
            </a:r>
            <a:r>
              <a:rPr lang="en-US" altLang="ja-JP" sz="3200" b="1" dirty="0" smtClean="0">
                <a:solidFill>
                  <a:srgbClr val="FFFFFF"/>
                </a:solidFill>
                <a:effectLst>
                  <a:glow rad="165100">
                    <a:srgbClr val="000000"/>
                  </a:glow>
                </a:effectLst>
                <a:latin typeface="Chalkduster"/>
                <a:ea typeface="ＭＳ Ｐゴシック" charset="0"/>
                <a:cs typeface="Chalkduster"/>
              </a:rPr>
              <a:t>10b)</a:t>
            </a:r>
            <a:endParaRPr lang="en-US" sz="3200" b="1" dirty="0">
              <a:solidFill>
                <a:srgbClr val="FFFFFF"/>
              </a:solidFill>
              <a:effectLst>
                <a:glow rad="165100">
                  <a:srgbClr val="000000"/>
                </a:glow>
              </a:effectLst>
              <a:latin typeface="Chalkduster"/>
              <a:ea typeface="ＭＳ Ｐゴシック" charset="0"/>
              <a:cs typeface="Chalkduster"/>
            </a:endParaRPr>
          </a:p>
        </p:txBody>
      </p:sp>
    </p:spTree>
    <p:extLst>
      <p:ext uri="{BB962C8B-B14F-4D97-AF65-F5344CB8AC3E}">
        <p14:creationId xmlns:p14="http://schemas.microsoft.com/office/powerpoint/2010/main" val="21372100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Smyrna (Rev. 2:8-11)</a:t>
            </a: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First and the Last, who died and came to life again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57031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Suffers persecution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and poverty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Do not be afraid.</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faithful, even to the point of death</a:t>
              </a: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48" y="34953"/>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351</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297368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en-US" altLang="ja-JP" sz="3600" b="1" dirty="0" smtClean="0">
                <a:latin typeface="Chalkduster"/>
                <a:ea typeface="ＭＳ Ｐゴシック" charset="0"/>
                <a:cs typeface="Chalkduster"/>
              </a:rPr>
              <a:t>“Be </a:t>
            </a:r>
            <a:r>
              <a:rPr lang="en-US" altLang="ja-JP" sz="3600" b="1" dirty="0">
                <a:latin typeface="Chalkduster"/>
                <a:ea typeface="ＭＳ Ｐゴシック" charset="0"/>
                <a:cs typeface="Chalkduster"/>
              </a:rPr>
              <a:t>faithful until </a:t>
            </a:r>
            <a:r>
              <a:rPr lang="en-US" altLang="ja-JP" sz="3600" b="1" dirty="0" smtClean="0">
                <a:latin typeface="Chalkduster"/>
                <a:ea typeface="ＭＳ Ｐゴシック" charset="0"/>
                <a:cs typeface="Chalkduster"/>
              </a:rPr>
              <a:t>death” (2:10c)</a:t>
            </a:r>
            <a:endParaRPr lang="en-US" sz="3600" b="1" dirty="0">
              <a:latin typeface="Chalkduster"/>
              <a:ea typeface="ＭＳ Ｐゴシック" charset="0"/>
              <a:cs typeface="Chalkduster"/>
            </a:endParaRPr>
          </a:p>
        </p:txBody>
      </p:sp>
    </p:spTree>
    <p:extLst>
      <p:ext uri="{BB962C8B-B14F-4D97-AF65-F5344CB8AC3E}">
        <p14:creationId xmlns:p14="http://schemas.microsoft.com/office/powerpoint/2010/main" val="12766595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dirty="0" smtClean="0">
                <a:solidFill>
                  <a:schemeClr val="bg1"/>
                </a:solidFill>
                <a:latin typeface="Arial" charset="0"/>
                <a:ea typeface="Osaka" charset="0"/>
                <a:cs typeface="Osaka" charset="0"/>
              </a:rPr>
              <a:t>Perpetua</a:t>
            </a:r>
            <a:r>
              <a:rPr lang="fr-FR" altLang="ja-JP" dirty="0" smtClean="0">
                <a:solidFill>
                  <a:schemeClr val="bg1"/>
                </a:solidFill>
                <a:latin typeface="Arial" charset="0"/>
                <a:ea typeface="Osaka" charset="0"/>
                <a:cs typeface="Osaka" charset="0"/>
              </a:rPr>
              <a:t>'</a:t>
            </a:r>
            <a:r>
              <a:rPr lang="en-US" altLang="ja-JP" dirty="0" smtClean="0">
                <a:solidFill>
                  <a:schemeClr val="bg1"/>
                </a:solidFill>
                <a:latin typeface="Arial" charset="0"/>
                <a:ea typeface="Osaka" charset="0"/>
                <a:cs typeface="Osaka" charset="0"/>
              </a:rPr>
              <a:t>s </a:t>
            </a:r>
            <a:r>
              <a:rPr lang="en-US" altLang="ja-JP" dirty="0">
                <a:solidFill>
                  <a:schemeClr val="bg1"/>
                </a:solidFill>
                <a:latin typeface="Arial" charset="0"/>
                <a:ea typeface="Osaka" charset="0"/>
                <a:cs typeface="Osaka" charset="0"/>
              </a:rPr>
              <a:t>Martyrdom (</a:t>
            </a:r>
            <a:r>
              <a:rPr lang="en-US" altLang="ja-JP" sz="3600" dirty="0">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
        <p:nvSpPr>
          <p:cNvPr id="5" name="Text Box 37"/>
          <p:cNvSpPr txBox="1">
            <a:spLocks noChangeArrowheads="1"/>
          </p:cNvSpPr>
          <p:nvPr/>
        </p:nvSpPr>
        <p:spPr bwMode="auto">
          <a:xfrm>
            <a:off x="8413787" y="34954"/>
            <a:ext cx="695203" cy="463814"/>
          </a:xfrm>
          <a:prstGeom prst="rect">
            <a:avLst/>
          </a:prstGeom>
          <a:solidFill>
            <a:schemeClr val="tx1"/>
          </a:solidFill>
          <a:ln>
            <a:noFill/>
          </a:ln>
          <a:extLst/>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eaLnBrk="0" fontAlgn="base" hangingPunct="0">
              <a:spcBef>
                <a:spcPct val="0"/>
              </a:spcBef>
              <a:spcAft>
                <a:spcPct val="0"/>
              </a:spcAft>
            </a:pPr>
            <a:r>
              <a:rPr lang="en-US" b="1" dirty="0" smtClean="0">
                <a:solidFill>
                  <a:srgbClr val="FFFFFF"/>
                </a:solidFill>
                <a:latin typeface="Arial" charset="0"/>
                <a:cs typeface="Arial" charset="0"/>
              </a:rPr>
              <a:t>352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724372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4000" b="1" dirty="0">
                <a:solidFill>
                  <a:srgbClr val="FFFF00"/>
                </a:solidFill>
              </a:rPr>
              <a:t>E</a:t>
            </a:r>
            <a:r>
              <a:rPr lang="en-US" sz="4000" b="1" dirty="0">
                <a:solidFill>
                  <a:srgbClr val="FFFFFF"/>
                </a:solidFill>
              </a:rPr>
              <a:t>mployment</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a:t>
            </a:r>
            <a:br>
              <a:rPr lang="en-US" sz="4000" b="1" dirty="0">
                <a:solidFill>
                  <a:srgbClr val="FFFFFF"/>
                </a:solidFill>
              </a:rPr>
            </a:br>
            <a:r>
              <a:rPr lang="en-US" sz="4000" b="1" dirty="0">
                <a:solidFill>
                  <a:srgbClr val="FFFF00"/>
                </a:solidFill>
              </a:rPr>
              <a:t>A</a:t>
            </a:r>
            <a:r>
              <a:rPr lang="en-US" sz="4000" b="1" dirty="0">
                <a:solidFill>
                  <a:srgbClr val="FFFFFF"/>
                </a:solidFill>
              </a:rPr>
              <a:t>ct</a:t>
            </a: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600" b="1" dirty="0" smtClean="0">
                <a:solidFill>
                  <a:srgbClr val="FFFFFF"/>
                </a:solidFill>
              </a:rPr>
              <a:t>DEFEND EQUALITY</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1960081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a:t>
            </a:r>
            <a:endParaRPr lang="en-US" dirty="0"/>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74265">
            <a:off x="3266309" y="4101349"/>
            <a:ext cx="4817426" cy="1653524"/>
          </a:xfrm>
          <a:prstGeom prst="rect">
            <a:avLst/>
          </a:prstGeom>
          <a:solidFill>
            <a:srgbClr val="E5D473"/>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smtClean="0">
                <a:solidFill>
                  <a:srgbClr val="000000"/>
                </a:solidFill>
              </a:rPr>
              <a:t>END(A) LEGAL</a:t>
            </a:r>
            <a:br>
              <a:rPr lang="en-US" sz="4000" b="1" dirty="0" smtClean="0">
                <a:solidFill>
                  <a:srgbClr val="000000"/>
                </a:solidFill>
              </a:rPr>
            </a:br>
            <a:r>
              <a:rPr lang="en-US" sz="4000" b="1" dirty="0" smtClean="0">
                <a:solidFill>
                  <a:srgbClr val="000000"/>
                </a:solidFill>
              </a:rPr>
              <a:t>DISCRIMINATION!</a:t>
            </a:r>
            <a:endParaRPr lang="en-US" sz="4000" b="1" dirty="0">
              <a:solidFill>
                <a:srgbClr val="000000"/>
              </a:solidFil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40204689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a:t>
            </a:r>
            <a:endParaRPr lang="en-US" dirty="0"/>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smtClean="0">
                <a:solidFill>
                  <a:srgbClr val="FFFFFF"/>
                </a:solidFill>
              </a:rPr>
              <a:t>I SHOWER NEXT TO A GAY PERSON.  </a:t>
            </a:r>
            <a:r>
              <a:rPr lang="en-US" b="1" dirty="0" smtClean="0">
                <a:solidFill>
                  <a:srgbClr val="CCFFCC"/>
                </a:solidFill>
              </a:rPr>
              <a:t>YOU CAN WORK NEXT TO ONE.</a:t>
            </a:r>
            <a:endParaRPr lang="en-US" b="1" dirty="0">
              <a:solidFill>
                <a:srgbClr val="CCFFCC"/>
              </a:solidFil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smtClean="0">
                <a:solidFill>
                  <a:srgbClr val="FFFFFF"/>
                </a:solidFill>
              </a:rPr>
              <a:t>PASS ENDA.</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2893509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en-US" b="1" dirty="0" smtClean="0"/>
              <a:t>Most Christian conservatives oppose ENDA</a:t>
            </a:r>
            <a:endParaRPr lang="en-US" b="1" dirty="0"/>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smtClean="0">
                <a:solidFill>
                  <a:srgbClr val="FFFFFF"/>
                </a:solidFill>
              </a:rPr>
              <a:t>THE ENDA BILL</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8000" b="1" dirty="0" smtClean="0">
                <a:solidFill>
                  <a:srgbClr val="FF0000"/>
                </a:solidFill>
              </a:rPr>
              <a:t>STOP</a:t>
            </a:r>
            <a:endParaRPr lang="en-US" sz="8000" b="1" dirty="0">
              <a:solidFill>
                <a:srgbClr val="FF0000"/>
              </a:solidFill>
            </a:endParaRPr>
          </a:p>
        </p:txBody>
      </p:sp>
    </p:spTree>
    <p:extLst>
      <p:ext uri="{BB962C8B-B14F-4D97-AF65-F5344CB8AC3E}">
        <p14:creationId xmlns:p14="http://schemas.microsoft.com/office/powerpoint/2010/main" val="413046707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161242"/>
            <a:ext cx="3930374" cy="1591365"/>
          </a:xfrm>
        </p:spPr>
        <p:txBody>
          <a:bodyPr/>
          <a:lstStyle/>
          <a:p>
            <a:r>
              <a:rPr lang="en-US" sz="3600" b="1" dirty="0">
                <a:solidFill>
                  <a:srgbClr val="000090"/>
                </a:solidFill>
              </a:rPr>
              <a:t>Previous ENDA Exceptions</a:t>
            </a:r>
          </a:p>
        </p:txBody>
      </p:sp>
      <p:sp>
        <p:nvSpPr>
          <p:cNvPr id="3" name="Rectangle 2"/>
          <p:cNvSpPr/>
          <p:nvPr/>
        </p:nvSpPr>
        <p:spPr>
          <a:xfrm>
            <a:off x="563219" y="2798948"/>
            <a:ext cx="7894983" cy="3970318"/>
          </a:xfrm>
          <a:prstGeom prst="rect">
            <a:avLst/>
          </a:prstGeom>
        </p:spPr>
        <p:txBody>
          <a:bodyPr wrap="square" lIns="91407" tIns="45704" rIns="91407" bIns="45704">
            <a:spAutoFit/>
          </a:bodyPr>
          <a:lstStyle/>
          <a:p>
            <a:r>
              <a:rPr lang="en-US" sz="2800" b="1" dirty="0">
                <a:solidFill>
                  <a:srgbClr val="000090"/>
                </a:solidFill>
                <a:latin typeface="Arial"/>
                <a:cs typeface="Arial"/>
              </a:rPr>
              <a:t>"Currently (30 Oct 2013), ENDA has a religious exemption that provides leeway for religious organizations, like churches or religious schools, to discriminate against LGBT employees. That same leeway isn’t found under Title VII of the Civil Rights Act of 1964, which prohibits religious organizations from discriminating on the basis of race, gender or national origin."</a:t>
            </a: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"America's Leading Gay News Source"</a:t>
            </a: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b="1" i="1" dirty="0" smtClean="0">
                <a:solidFill>
                  <a:srgbClr val="FFFFFF"/>
                </a:solidFill>
              </a:rPr>
              <a:t>How the issue is framed…</a:t>
            </a:r>
            <a:endParaRPr lang="en-US" sz="2400" b="1" i="1" dirty="0">
              <a:solidFill>
                <a:srgbClr val="CCFFCC"/>
              </a:solidFill>
            </a:endParaRPr>
          </a:p>
        </p:txBody>
      </p:sp>
    </p:spTree>
    <p:extLst>
      <p:ext uri="{BB962C8B-B14F-4D97-AF65-F5344CB8AC3E}">
        <p14:creationId xmlns:p14="http://schemas.microsoft.com/office/powerpoint/2010/main" val="5256763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smtClean="0"/>
              <a:t>ENDA Actual Wording</a:t>
            </a:r>
            <a:endParaRPr lang="en-US" b="1" dirty="0"/>
          </a:p>
        </p:txBody>
      </p:sp>
      <p:sp>
        <p:nvSpPr>
          <p:cNvPr id="3" name="Rectangle 2"/>
          <p:cNvSpPr/>
          <p:nvPr/>
        </p:nvSpPr>
        <p:spPr>
          <a:xfrm>
            <a:off x="685799" y="2136340"/>
            <a:ext cx="7894983" cy="4571923"/>
          </a:xfrm>
          <a:prstGeom prst="rect">
            <a:avLst/>
          </a:prstGeom>
          <a:solidFill>
            <a:schemeClr val="accent4">
              <a:lumMod val="75000"/>
              <a:lumOff val="25000"/>
            </a:schemeClr>
          </a:solidFill>
        </p:spPr>
        <p:txBody>
          <a:bodyPr wrap="square" lIns="91407" tIns="45704" rIns="91407" bIns="45704">
            <a:spAutoFit/>
          </a:bodyPr>
          <a:lstStyle/>
          <a:p>
            <a:r>
              <a:rPr lang="en-US" sz="3200" b="1" dirty="0">
                <a:solidFill>
                  <a:srgbClr val="FFFFFF"/>
                </a:solidFill>
                <a:latin typeface="Arial"/>
                <a:cs typeface="Arial"/>
              </a:rPr>
              <a:t>"It shall be unlawful for any </a:t>
            </a:r>
            <a:r>
              <a:rPr lang="en-US" sz="3200" b="1" dirty="0" smtClean="0">
                <a:solidFill>
                  <a:srgbClr val="FFFFFF"/>
                </a:solidFill>
                <a:latin typeface="Arial"/>
                <a:cs typeface="Arial"/>
              </a:rPr>
              <a:t>employer to </a:t>
            </a:r>
            <a:r>
              <a:rPr lang="en-US" sz="3200" b="1" dirty="0">
                <a:solidFill>
                  <a:srgbClr val="FFFFFF"/>
                </a:solidFill>
                <a:latin typeface="Arial"/>
                <a:cs typeface="Arial"/>
              </a:rPr>
              <a:t>fail or refuse to hire or to discharge any individual, or otherwise discriminate against any individual with respect to the compensation, terms, conditions, or privileges of employment of the individual, because of such individual's </a:t>
            </a:r>
            <a:r>
              <a:rPr lang="en-US" sz="3200" b="1" dirty="0">
                <a:solidFill>
                  <a:srgbClr val="FFFF00"/>
                </a:solidFill>
                <a:latin typeface="Arial"/>
                <a:cs typeface="Arial"/>
              </a:rPr>
              <a:t>actual or perceived sexual orientation or gender identity</a:t>
            </a:r>
            <a:r>
              <a:rPr lang="en-US" sz="3200" b="1" dirty="0">
                <a:solidFill>
                  <a:srgbClr val="FFFFFF"/>
                </a:solidFill>
                <a:latin typeface="Arial"/>
                <a:cs typeface="Arial"/>
              </a:rPr>
              <a:t>."</a:t>
            </a: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15645506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b="1" dirty="0" smtClean="0"/>
              <a:t>ENDA Senate Vote (5 Nov 13)</a:t>
            </a:r>
            <a:endParaRPr lang="en-US" b="1" dirty="0"/>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2000" b="1" dirty="0">
                <a:solidFill>
                  <a:srgbClr val="FFFFFF"/>
                </a:solidFill>
              </a:rPr>
              <a:t>"By a 61-30 margin, the Senate cleared the last hurdle between the Employment Non-Discrimination Act (ENDA) and final passage before heading to the House. Unlike dozens of other versions, this bill takes the radical agenda a step farther by including </a:t>
            </a:r>
            <a:r>
              <a:rPr lang="en-US" sz="2000" b="1" dirty="0" smtClean="0">
                <a:solidFill>
                  <a:srgbClr val="FFFFFF"/>
                </a:solidFill>
              </a:rPr>
              <a:t>'gender identity' </a:t>
            </a:r>
            <a:r>
              <a:rPr lang="en-US" sz="2000" b="1" dirty="0">
                <a:solidFill>
                  <a:srgbClr val="FFFFFF"/>
                </a:solidFill>
              </a:rPr>
              <a:t>as a protected class under the law. According to 61 U.S. Senators, American schools, organizations, companies, and charities would have to swallow their concerns about safety, profits, and future business and not only encourage men to dress like women (and vice-versa) at work —</a:t>
            </a:r>
            <a:r>
              <a:rPr lang="en-US" sz="2000" b="1" dirty="0" smtClean="0">
                <a:solidFill>
                  <a:srgbClr val="FFFFFF"/>
                </a:solidFill>
              </a:rPr>
              <a:t> </a:t>
            </a:r>
            <a:r>
              <a:rPr lang="en-US" sz="2000" b="1" dirty="0">
                <a:solidFill>
                  <a:srgbClr val="FFFFFF"/>
                </a:solidFill>
              </a:rPr>
              <a:t>but make special accommodations for them to do so."</a:t>
            </a: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6 Nov 2013</a:t>
            </a:r>
          </a:p>
        </p:txBody>
      </p:sp>
      <p:pic>
        <p:nvPicPr>
          <p:cNvPr id="5" name="Picture 4" descr="EN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86763">
            <a:off x="5361505" y="1715972"/>
            <a:ext cx="3560103" cy="3549873"/>
          </a:xfrm>
          <a:prstGeom prst="rect">
            <a:avLst/>
          </a:prstGeom>
        </p:spPr>
      </p:pic>
    </p:spTree>
    <p:extLst>
      <p:ext uri="{BB962C8B-B14F-4D97-AF65-F5344CB8AC3E}">
        <p14:creationId xmlns:p14="http://schemas.microsoft.com/office/powerpoint/2010/main" val="39763943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dirty="0">
                <a:solidFill>
                  <a:srgbClr val="FFFFFF"/>
                </a:solidFill>
              </a:rPr>
              <a:t>Tony Perkins' </a:t>
            </a:r>
            <a:r>
              <a:rPr lang="en-US" sz="2000" b="1" i="1" dirty="0">
                <a:solidFill>
                  <a:srgbClr val="FFFFFF"/>
                </a:solidFill>
              </a:rPr>
              <a:t>Washington Update</a:t>
            </a:r>
            <a:r>
              <a:rPr lang="en-US" sz="2000" b="1" dirty="0">
                <a:solidFill>
                  <a:srgbClr val="FFFFFF"/>
                </a:solidFill>
              </a:rPr>
              <a:t> Family Research Council 7 Nov 2013</a:t>
            </a: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a:r>
              <a:rPr lang="en-US" sz="3600" b="1" kern="1200" dirty="0">
                <a:effectLst>
                  <a:glow rad="152400">
                    <a:schemeClr val="tx1"/>
                  </a:glow>
                </a:effectLst>
              </a:rPr>
              <a:t>House </a:t>
            </a:r>
            <a:r>
              <a:rPr lang="en-US" sz="3600" b="1" kern="1200" dirty="0" smtClean="0">
                <a:effectLst>
                  <a:glow rad="152400">
                    <a:schemeClr val="tx1"/>
                  </a:glow>
                </a:effectLst>
              </a:rPr>
              <a:t>of Representatives </a:t>
            </a:r>
            <a:br>
              <a:rPr lang="en-US" sz="3600" b="1" kern="1200" dirty="0" smtClean="0">
                <a:effectLst>
                  <a:glow rad="152400">
                    <a:schemeClr val="tx1"/>
                  </a:glow>
                </a:effectLst>
              </a:rPr>
            </a:br>
            <a:r>
              <a:rPr lang="en-US" sz="3600" b="1" kern="1200" dirty="0" smtClean="0">
                <a:effectLst>
                  <a:glow rad="152400">
                    <a:schemeClr val="tx1"/>
                  </a:glow>
                </a:effectLst>
              </a:rPr>
              <a:t>Speaker </a:t>
            </a:r>
            <a:r>
              <a:rPr lang="en-US" sz="3600" b="1" kern="1200" dirty="0">
                <a:effectLst>
                  <a:glow rad="152400">
                    <a:schemeClr val="tx1"/>
                  </a:glow>
                </a:effectLst>
              </a:rPr>
              <a:t>John </a:t>
            </a:r>
            <a:r>
              <a:rPr lang="en-US" sz="3600" b="1" kern="1200" dirty="0" smtClean="0">
                <a:effectLst>
                  <a:glow rad="152400">
                    <a:schemeClr val="tx1"/>
                  </a:glow>
                </a:effectLst>
              </a:rPr>
              <a:t>Boehner Opposes ENDA</a:t>
            </a:r>
            <a:endParaRPr lang="en-US" sz="3600" b="1" kern="1200" dirty="0">
              <a:effectLst>
                <a:glow rad="152400">
                  <a:schemeClr val="tx1"/>
                </a:glow>
              </a:effectLst>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effectLst>
                  <a:glow rad="152400">
                    <a:srgbClr val="000000"/>
                  </a:glow>
                </a:effectLst>
              </a:rPr>
              <a:t>"The Speaker believes this legislation will </a:t>
            </a:r>
            <a:r>
              <a:rPr lang="en-US" sz="3600" b="1" dirty="0" smtClean="0">
                <a:solidFill>
                  <a:srgbClr val="FFFFFF"/>
                </a:solidFill>
                <a:effectLst>
                  <a:glow rad="152400">
                    <a:srgbClr val="000000"/>
                  </a:glow>
                </a:effectLst>
              </a:rPr>
              <a:t>increase </a:t>
            </a:r>
            <a:r>
              <a:rPr lang="en-US" sz="3600" b="1" dirty="0">
                <a:solidFill>
                  <a:srgbClr val="FFFFFF"/>
                </a:solidFill>
                <a:effectLst>
                  <a:glow rad="152400">
                    <a:srgbClr val="000000"/>
                  </a:glow>
                </a:effectLst>
              </a:rPr>
              <a:t>frivolous litigation and cost American jobs, especially small business jobs." Boehner, his office continued, has "always believed this is covered by existing law."</a:t>
            </a:r>
          </a:p>
        </p:txBody>
      </p:sp>
    </p:spTree>
    <p:extLst>
      <p:ext uri="{BB962C8B-B14F-4D97-AF65-F5344CB8AC3E}">
        <p14:creationId xmlns:p14="http://schemas.microsoft.com/office/powerpoint/2010/main" val="4214896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t>Main Idea</a:t>
            </a:r>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effectLst>
                  <a:glow rad="152400">
                    <a:schemeClr val="tx1"/>
                  </a:glow>
                </a:effectLst>
              </a:rPr>
              <a:t>Replace </a:t>
            </a:r>
            <a:r>
              <a:rPr lang="en-US" sz="4800" b="1" dirty="0">
                <a:solidFill>
                  <a:srgbClr val="FFFF00"/>
                </a:solidFill>
                <a:effectLst>
                  <a:glow rad="152400">
                    <a:schemeClr val="tx1"/>
                  </a:glow>
                </a:effectLst>
              </a:rPr>
              <a:t>fear</a:t>
            </a:r>
            <a:r>
              <a:rPr lang="en-US" sz="4800" b="1" dirty="0">
                <a:effectLst>
                  <a:glow rad="152400">
                    <a:schemeClr val="tx1"/>
                  </a:glow>
                </a:effectLst>
              </a:rPr>
              <a:t> with </a:t>
            </a:r>
            <a:r>
              <a:rPr lang="en-US" sz="4800" b="1" dirty="0">
                <a:solidFill>
                  <a:srgbClr val="FFFF00"/>
                </a:solidFill>
                <a:effectLst>
                  <a:glow rad="152400">
                    <a:schemeClr val="tx1"/>
                  </a:glow>
                </a:effectLst>
              </a:rPr>
              <a:t>faithfulness</a:t>
            </a:r>
            <a:r>
              <a:rPr lang="en-US" sz="4800" b="1" dirty="0">
                <a:effectLst>
                  <a:glow rad="152400">
                    <a:schemeClr val="tx1"/>
                  </a:glow>
                </a:effectLst>
              </a:rPr>
              <a:t> during suffering since Jesus knows exactly how you feel</a:t>
            </a: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effectLst>
                  <a:glow rad="152400">
                    <a:schemeClr val="tx1"/>
                  </a:glow>
                </a:effectLst>
              </a:rPr>
              <a:t>Are you ready?</a:t>
            </a:r>
            <a:endParaRPr lang="en-US" sz="4000" b="1" dirty="0">
              <a:effectLst>
                <a:glow rad="152400">
                  <a:schemeClr val="tx1"/>
                </a:glow>
              </a:effectLst>
            </a:endParaRPr>
          </a:p>
        </p:txBody>
      </p:sp>
    </p:spTree>
    <p:extLst>
      <p:ext uri="{BB962C8B-B14F-4D97-AF65-F5344CB8AC3E}">
        <p14:creationId xmlns:p14="http://schemas.microsoft.com/office/powerpoint/2010/main" val="66570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en-US" sz="5400" b="1" dirty="0"/>
              <a:t>How are you suffering now?</a:t>
            </a:r>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a:buFont typeface="+mj-lt"/>
              <a:buAutoNum type="arabicPeriod"/>
            </a:pPr>
            <a:r>
              <a:rPr lang="en-US" sz="4000" b="1" dirty="0"/>
              <a:t>Recognize that Jesus understands your situation.</a:t>
            </a:r>
          </a:p>
          <a:p>
            <a:pPr marL="830007" lvl="3" indent="-830007" algn="l">
              <a:buFont typeface="+mj-lt"/>
              <a:buAutoNum type="arabicPeriod"/>
            </a:pPr>
            <a:r>
              <a:rPr lang="en-US" sz="4000" b="1" dirty="0"/>
              <a:t>Don’t fear suffering for Christ in this area.</a:t>
            </a:r>
          </a:p>
          <a:p>
            <a:pPr marL="830007" lvl="3" indent="-830007" algn="l">
              <a:buFont typeface="+mj-lt"/>
              <a:buAutoNum type="arabicPeriod"/>
            </a:pPr>
            <a:r>
              <a:rPr lang="en-US" sz="4000" b="1" dirty="0"/>
              <a:t>Be faithful to him despite the outcome.</a:t>
            </a:r>
            <a:endParaRPr lang="en-US" sz="8800" b="1" dirty="0"/>
          </a:p>
        </p:txBody>
      </p:sp>
    </p:spTree>
    <p:extLst>
      <p:ext uri="{BB962C8B-B14F-4D97-AF65-F5344CB8AC3E}">
        <p14:creationId xmlns:p14="http://schemas.microsoft.com/office/powerpoint/2010/main" val="3611104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24241277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5821346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3384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Get this presentation for free!</a:t>
            </a:r>
            <a:endParaRPr lang="en-US" sz="1400" b="1" smtClean="0">
              <a:solidFill>
                <a:srgbClr val="FFFFFF"/>
              </a:solidFill>
              <a:latin typeface="Arial" charset="0"/>
              <a:cs typeface="Arial" charset="0"/>
            </a:endParaRPr>
          </a:p>
        </p:txBody>
      </p:sp>
    </p:spTree>
    <p:extLst>
      <p:ext uri="{BB962C8B-B14F-4D97-AF65-F5344CB8AC3E}">
        <p14:creationId xmlns:p14="http://schemas.microsoft.com/office/powerpoint/2010/main" val="150250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241300">
                    <a:schemeClr val="tx1"/>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2430081235"/>
      </p:ext>
    </p:extLst>
  </p:cSld>
  <p:clrMapOvr>
    <a:masterClrMapping/>
  </p:clrMapOvr>
  <p:timing>
    <p:tnLst>
      <p:par>
        <p:cTn xmlns:p14="http://schemas.microsoft.com/office/powerpoint/2010/mai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2.pn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_rels/theme8.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1816</TotalTime>
  <Words>3767</Words>
  <Application>Microsoft Macintosh PowerPoint</Application>
  <PresentationFormat>On-screen Show (4:3)</PresentationFormat>
  <Paragraphs>553</Paragraphs>
  <Slides>72</Slides>
  <Notes>57</Notes>
  <HiddenSlides>0</HiddenSlides>
  <MMClips>0</MMClips>
  <ScaleCrop>false</ScaleCrop>
  <HeadingPairs>
    <vt:vector size="4" baseType="variant">
      <vt:variant>
        <vt:lpstr>Theme</vt:lpstr>
      </vt:variant>
      <vt:variant>
        <vt:i4>13</vt:i4>
      </vt:variant>
      <vt:variant>
        <vt:lpstr>Slide Titles</vt:lpstr>
      </vt:variant>
      <vt:variant>
        <vt:i4>72</vt:i4>
      </vt:variant>
    </vt:vector>
  </HeadingPairs>
  <TitlesOfParts>
    <vt:vector size="85" baseType="lpstr">
      <vt:lpstr>16_Blank Presentation</vt:lpstr>
      <vt:lpstr>21_Blank Presentation</vt:lpstr>
      <vt:lpstr>1_Office Theme</vt:lpstr>
      <vt:lpstr>3_Office Theme</vt:lpstr>
      <vt:lpstr>預設簡報設計</vt:lpstr>
      <vt:lpstr>24_Blank Presentation</vt:lpstr>
      <vt:lpstr>Title &amp; Subtitle</vt:lpstr>
      <vt:lpstr>1_Title &amp; Subtitle</vt:lpstr>
      <vt:lpstr>5_Office Theme</vt:lpstr>
      <vt:lpstr>22_Blank Presentation</vt:lpstr>
      <vt:lpstr>2_Title &amp; Subtitle</vt:lpstr>
      <vt:lpstr>23_Blank Presentation</vt:lpstr>
      <vt:lpstr>Default Design</vt:lpstr>
      <vt:lpstr>Suffering Yet Steadfast</vt:lpstr>
      <vt:lpstr>IDOP</vt:lpstr>
      <vt:lpstr>All-Saints Church</vt:lpstr>
      <vt:lpstr>All-Saints Church</vt:lpstr>
      <vt:lpstr>All-Saints Church</vt:lpstr>
      <vt:lpstr>All-Saints Church</vt:lpstr>
      <vt:lpstr>All-Saints Church</vt:lpstr>
      <vt:lpstr>All-Saints Church</vt:lpstr>
      <vt:lpstr>All-Saints Church</vt:lpstr>
      <vt:lpstr>All-Saints Church</vt:lpstr>
      <vt:lpstr>Eshaan &amp; Neha</vt:lpstr>
      <vt:lpstr>All-Saints Church</vt:lpstr>
      <vt:lpstr>All-Saints Church</vt:lpstr>
      <vt:lpstr>All-Saints Church</vt:lpstr>
      <vt:lpstr>All-Saints Church</vt:lpstr>
      <vt:lpstr>In what area are you "taking hits" for your faith in Christ?</vt:lpstr>
      <vt:lpstr>How does Jesus want you to respond to suffering?</vt:lpstr>
      <vt:lpstr>Christ's Writing Ministry</vt:lpstr>
      <vt:lpstr>If Jesus wrote a letter to our church,  what would Jesus say?</vt:lpstr>
      <vt:lpstr>Asia Minor in AD 95</vt:lpstr>
      <vt:lpstr>The 7 Churches (Rev. 2–3)</vt:lpstr>
      <vt:lpstr>The 7 Churches (Rev. 2–3)</vt:lpstr>
      <vt:lpstr>What are the 7 Stars &amp; 7 Lampstands (1:20 NLT)?</vt:lpstr>
      <vt:lpstr>Christ has authority over all churches</vt:lpstr>
      <vt:lpstr>So Jesus wrote 7 churches (Rev. 2–3)</vt:lpstr>
      <vt:lpstr>Revelation</vt:lpstr>
      <vt:lpstr>The 7 Churches (Rev. 2–3)</vt:lpstr>
      <vt:lpstr>Ephesus was the capital of Asia</vt:lpstr>
      <vt:lpstr>Revelation 2:4 (NIV)</vt:lpstr>
      <vt:lpstr>How can we handle suffering?  Christ gave Smyrna three ways.</vt:lpstr>
      <vt:lpstr>I. Recognize that Christ understands your suffering (2:8-9) </vt:lpstr>
      <vt:lpstr>The 7 Churches (Rev. 2–3)</vt:lpstr>
      <vt:lpstr>Smyrna (Rev. 2:8-11)</vt:lpstr>
      <vt:lpstr>Thank Christ that he understands your own area of suffering </vt:lpstr>
      <vt:lpstr>Isaac Brown The Boy Who Feels NO Pain</vt:lpstr>
      <vt:lpstr>Isaac Brown The Boy Who Feels NO Pain</vt:lpstr>
      <vt:lpstr>Reasons for Suffering</vt:lpstr>
      <vt:lpstr>Christ feels your pain.</vt:lpstr>
      <vt:lpstr>I. Recognize that Christ understands your suffering (2:8-9) </vt:lpstr>
      <vt:lpstr>II. Don't fear suffering for Christ (2:10a)</vt:lpstr>
      <vt:lpstr>Smyrna (Rev. 2:8-11)</vt:lpstr>
      <vt:lpstr>Who fears more?</vt:lpstr>
      <vt:lpstr>Giving</vt:lpstr>
      <vt:lpstr>All-Saints Church</vt:lpstr>
      <vt:lpstr>All-Saints Church</vt:lpstr>
      <vt:lpstr>Indian Christians Call to End Relations with Pakistan</vt:lpstr>
      <vt:lpstr>All-Saints Church</vt:lpstr>
      <vt:lpstr>All-Saints Church</vt:lpstr>
      <vt:lpstr>Our Response</vt:lpstr>
      <vt:lpstr>Will you confess your fear of suffering  right now?</vt:lpstr>
      <vt:lpstr>I. Recognize that Christ understands your suffering (2:8-9) </vt:lpstr>
      <vt:lpstr>II. Don't fear suffering for Christ (2:10a)</vt:lpstr>
      <vt:lpstr>III. Be faithful during suffering (2:10b-11).</vt:lpstr>
      <vt:lpstr>Smyrna (Rev. 2:8-11)</vt:lpstr>
      <vt:lpstr>Smyrna (Rev. 2:8-11)</vt:lpstr>
      <vt:lpstr>Smyrna: Suffering Yet Steadfast</vt:lpstr>
      <vt:lpstr>Smyrna (Rev. 2:8-11)</vt:lpstr>
      <vt:lpstr>“Be faithful until death” (2:10c)</vt:lpstr>
      <vt:lpstr>Perpetua's Martyrdom (AD 203)</vt:lpstr>
      <vt:lpstr>ENDA</vt:lpstr>
      <vt:lpstr>ENDA</vt:lpstr>
      <vt:lpstr>ENDA</vt:lpstr>
      <vt:lpstr>Most Christian conservatives oppose ENDA</vt:lpstr>
      <vt:lpstr>Previous ENDA Exceptions</vt:lpstr>
      <vt:lpstr>ENDA Actual Wording</vt:lpstr>
      <vt:lpstr>ENDA Senate Vote (5 Nov 13)</vt:lpstr>
      <vt:lpstr>House of Representatives  Speaker John Boehner Opposes ENDA</vt:lpstr>
      <vt:lpstr>Main Idea</vt:lpstr>
      <vt:lpstr>How are you suffering now?</vt:lpstr>
      <vt:lpstr>Black</vt:lpstr>
      <vt:lpstr>Jesus Wins!</vt:lpstr>
      <vt:lpstr>NT Sermons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Rick Griffith</dc:creator>
  <cp:lastModifiedBy>Rick Griffith</cp:lastModifiedBy>
  <cp:revision>74</cp:revision>
  <dcterms:created xsi:type="dcterms:W3CDTF">2013-11-01T02:40:10Z</dcterms:created>
  <dcterms:modified xsi:type="dcterms:W3CDTF">2017-06-09T00:19:01Z</dcterms:modified>
</cp:coreProperties>
</file>